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xlsx" ContentType="application/vnd.openxmlformats-officedocument.spreadsheetml.sheet"/>
  <Default Extension="vml" ContentType="application/vnd.openxmlformats-officedocument.vmlDrawing"/>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charts/chart1.xml" ContentType="application/vnd.openxmlformats-officedocument.drawingml.chart+xml"/>
  <Override PartName="/ppt/charts/chart2.xml" ContentType="application/vnd.openxmlformats-officedocument.drawingml.chart+xml"/>
  <Override PartName="/ppt/theme/themeOverride1.xml" ContentType="application/vnd.openxmlformats-officedocument.themeOverride+xml"/>
  <Override PartName="/ppt/notesSlides/notesSlide2.xml" ContentType="application/vnd.openxmlformats-officedocument.presentationml.notesSlide+xml"/>
  <Override PartName="/ppt/charts/chart3.xml" ContentType="application/vnd.openxmlformats-officedocument.drawingml.chart+xml"/>
  <Override PartName="/ppt/theme/themeOverride2.xml" ContentType="application/vnd.openxmlformats-officedocument.themeOverride+xml"/>
  <Override PartName="/ppt/embeddings/oleObject4.bin" ContentType="application/vnd.openxmlformats-officedocument.oleObject"/>
  <Override PartName="/ppt/charts/chart4.xml" ContentType="application/vnd.openxmlformats-officedocument.drawingml.chart+xml"/>
  <Override PartName="/ppt/theme/themeOverride3.xml" ContentType="application/vnd.openxmlformats-officedocument.themeOverride+xml"/>
  <Override PartName="/ppt/notesSlides/notesSlide3.xml" ContentType="application/vnd.openxmlformats-officedocument.presentationml.notesSlide+xml"/>
  <Override PartName="/ppt/charts/chart5.xml" ContentType="application/vnd.openxmlformats-officedocument.drawingml.chart+xml"/>
  <Override PartName="/ppt/drawings/drawing1.xml" ContentType="application/vnd.openxmlformats-officedocument.drawingml.chartshapes+xml"/>
  <Override PartName="/ppt/notesSlides/notesSlide4.xml" ContentType="application/vnd.openxmlformats-officedocument.presentationml.notesSlide+xml"/>
  <Override PartName="/ppt/charts/chart6.xml" ContentType="application/vnd.openxmlformats-officedocument.drawingml.chart+xml"/>
  <Override PartName="/ppt/theme/themeOverride4.xml" ContentType="application/vnd.openxmlformats-officedocument.themeOverride+xml"/>
  <Override PartName="/ppt/charts/chart7.xml" ContentType="application/vnd.openxmlformats-officedocument.drawingml.chart+xml"/>
  <Override PartName="/ppt/theme/themeOverride5.xml" ContentType="application/vnd.openxmlformats-officedocument.themeOverride+xml"/>
  <Override PartName="/ppt/charts/chart8.xml" ContentType="application/vnd.openxmlformats-officedocument.drawingml.chart+xml"/>
  <Override PartName="/ppt/theme/themeOverride6.xml" ContentType="application/vnd.openxmlformats-officedocument.themeOverride+xml"/>
  <Override PartName="/ppt/notesSlides/notesSlide5.xml" ContentType="application/vnd.openxmlformats-officedocument.presentationml.notesSlide+xml"/>
  <Override PartName="/ppt/charts/chart9.xml" ContentType="application/vnd.openxmlformats-officedocument.drawingml.chart+xml"/>
  <Override PartName="/ppt/theme/themeOverride7.xml" ContentType="application/vnd.openxmlformats-officedocument.themeOverride+xml"/>
  <Override PartName="/ppt/notesSlides/notesSlide6.xml" ContentType="application/vnd.openxmlformats-officedocument.presentationml.notesSlide+xml"/>
  <Override PartName="/ppt/charts/chart10.xml" ContentType="application/vnd.openxmlformats-officedocument.drawingml.chart+xml"/>
  <Override PartName="/ppt/theme/themeOverride8.xml" ContentType="application/vnd.openxmlformats-officedocument.themeOverride+xml"/>
  <Override PartName="/ppt/charts/chart11.xml" ContentType="application/vnd.openxmlformats-officedocument.drawingml.chart+xml"/>
  <Override PartName="/ppt/theme/themeOverride9.xml" ContentType="application/vnd.openxmlformats-officedocument.themeOverride+xml"/>
  <Override PartName="/ppt/charts/chart12.xml" ContentType="application/vnd.openxmlformats-officedocument.drawingml.chart+xml"/>
  <Override PartName="/ppt/theme/themeOverride10.xml" ContentType="application/vnd.openxmlformats-officedocument.themeOverride+xml"/>
  <Override PartName="/ppt/charts/chart13.xml" ContentType="application/vnd.openxmlformats-officedocument.drawingml.chart+xml"/>
  <Override PartName="/ppt/theme/themeOverride11.xml" ContentType="application/vnd.openxmlformats-officedocument.themeOverride+xml"/>
  <Override PartName="/ppt/charts/chart14.xml" ContentType="application/vnd.openxmlformats-officedocument.drawingml.chart+xml"/>
  <Override PartName="/ppt/theme/themeOverride12.xml" ContentType="application/vnd.openxmlformats-officedocument.themeOverride+xml"/>
  <Override PartName="/ppt/charts/chart15.xml" ContentType="application/vnd.openxmlformats-officedocument.drawingml.chart+xml"/>
  <Override PartName="/ppt/theme/themeOverride13.xml" ContentType="application/vnd.openxmlformats-officedocument.themeOverride+xml"/>
  <Override PartName="/ppt/charts/chart16.xml" ContentType="application/vnd.openxmlformats-officedocument.drawingml.chart+xml"/>
  <Override PartName="/ppt/theme/themeOverride14.xml" ContentType="application/vnd.openxmlformats-officedocument.themeOverride+xml"/>
  <Override PartName="/ppt/charts/chart17.xml" ContentType="application/vnd.openxmlformats-officedocument.drawingml.chart+xml"/>
  <Override PartName="/ppt/theme/themeOverride15.xml" ContentType="application/vnd.openxmlformats-officedocument.themeOverride+xml"/>
  <Override PartName="/ppt/charts/chart18.xml" ContentType="application/vnd.openxmlformats-officedocument.drawingml.chart+xml"/>
  <Override PartName="/ppt/theme/themeOverride16.xml" ContentType="application/vnd.openxmlformats-officedocument.themeOverride+xml"/>
  <Override PartName="/ppt/charts/chart19.xml" ContentType="application/vnd.openxmlformats-officedocument.drawingml.chart+xml"/>
  <Override PartName="/ppt/theme/themeOverride17.xml" ContentType="application/vnd.openxmlformats-officedocument.themeOverride+xml"/>
  <Override PartName="/ppt/charts/chart20.xml" ContentType="application/vnd.openxmlformats-officedocument.drawingml.chart+xml"/>
  <Override PartName="/ppt/theme/themeOverride18.xml" ContentType="application/vnd.openxmlformats-officedocument.themeOverride+xml"/>
  <Override PartName="/ppt/charts/chart21.xml" ContentType="application/vnd.openxmlformats-officedocument.drawingml.chart+xml"/>
  <Override PartName="/ppt/theme/themeOverride19.xml" ContentType="application/vnd.openxmlformats-officedocument.themeOverride+xml"/>
  <Override PartName="/ppt/charts/chart22.xml" ContentType="application/vnd.openxmlformats-officedocument.drawingml.chart+xml"/>
  <Override PartName="/ppt/theme/themeOverride20.xml" ContentType="application/vnd.openxmlformats-officedocument.themeOverride+xml"/>
  <Override PartName="/ppt/charts/chart23.xml" ContentType="application/vnd.openxmlformats-officedocument.drawingml.chart+xml"/>
  <Override PartName="/ppt/theme/themeOverride21.xml" ContentType="application/vnd.openxmlformats-officedocument.themeOverride+xml"/>
  <Override PartName="/ppt/charts/chart24.xml" ContentType="application/vnd.openxmlformats-officedocument.drawingml.chart+xml"/>
  <Override PartName="/ppt/theme/themeOverride22.xml" ContentType="application/vnd.openxmlformats-officedocument.themeOverride+xml"/>
  <Override PartName="/ppt/charts/chart25.xml" ContentType="application/vnd.openxmlformats-officedocument.drawingml.chart+xml"/>
  <Override PartName="/ppt/theme/themeOverride23.xml" ContentType="application/vnd.openxmlformats-officedocument.themeOverride+xml"/>
  <Override PartName="/ppt/charts/chart26.xml" ContentType="application/vnd.openxmlformats-officedocument.drawingml.chart+xml"/>
  <Override PartName="/ppt/theme/themeOverride24.xml" ContentType="application/vnd.openxmlformats-officedocument.themeOverride+xml"/>
  <Override PartName="/ppt/charts/chart27.xml" ContentType="application/vnd.openxmlformats-officedocument.drawingml.chart+xml"/>
  <Override PartName="/ppt/theme/themeOverride25.xml" ContentType="application/vnd.openxmlformats-officedocument.themeOverride+xml"/>
  <Override PartName="/ppt/charts/chart28.xml" ContentType="application/vnd.openxmlformats-officedocument.drawingml.chart+xml"/>
  <Override PartName="/ppt/theme/themeOverride26.xml" ContentType="application/vnd.openxmlformats-officedocument.themeOverride+xml"/>
  <Override PartName="/ppt/charts/chart29.xml" ContentType="application/vnd.openxmlformats-officedocument.drawingml.chart+xml"/>
  <Override PartName="/ppt/theme/themeOverride27.xml" ContentType="application/vnd.openxmlformats-officedocument.themeOverride+xml"/>
  <Override PartName="/ppt/drawings/drawing2.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4135" r:id="rId1"/>
  </p:sldMasterIdLst>
  <p:notesMasterIdLst>
    <p:notesMasterId r:id="rId135"/>
  </p:notesMasterIdLst>
  <p:handoutMasterIdLst>
    <p:handoutMasterId r:id="rId136"/>
  </p:handoutMasterIdLst>
  <p:sldIdLst>
    <p:sldId id="963" r:id="rId2"/>
    <p:sldId id="964" r:id="rId3"/>
    <p:sldId id="965" r:id="rId4"/>
    <p:sldId id="966" r:id="rId5"/>
    <p:sldId id="958" r:id="rId6"/>
    <p:sldId id="901" r:id="rId7"/>
    <p:sldId id="922" r:id="rId8"/>
    <p:sldId id="821" r:id="rId9"/>
    <p:sldId id="818" r:id="rId10"/>
    <p:sldId id="822" r:id="rId11"/>
    <p:sldId id="824" r:id="rId12"/>
    <p:sldId id="871" r:id="rId13"/>
    <p:sldId id="763" r:id="rId14"/>
    <p:sldId id="837" r:id="rId15"/>
    <p:sldId id="904" r:id="rId16"/>
    <p:sldId id="905" r:id="rId17"/>
    <p:sldId id="903" r:id="rId18"/>
    <p:sldId id="738" r:id="rId19"/>
    <p:sldId id="887" r:id="rId20"/>
    <p:sldId id="844" r:id="rId21"/>
    <p:sldId id="823" r:id="rId22"/>
    <p:sldId id="835" r:id="rId23"/>
    <p:sldId id="845" r:id="rId24"/>
    <p:sldId id="750" r:id="rId25"/>
    <p:sldId id="749" r:id="rId26"/>
    <p:sldId id="872" r:id="rId27"/>
    <p:sldId id="752" r:id="rId28"/>
    <p:sldId id="778" r:id="rId29"/>
    <p:sldId id="870" r:id="rId30"/>
    <p:sldId id="841" r:id="rId31"/>
    <p:sldId id="751" r:id="rId32"/>
    <p:sldId id="902" r:id="rId33"/>
    <p:sldId id="888" r:id="rId34"/>
    <p:sldId id="843" r:id="rId35"/>
    <p:sldId id="906" r:id="rId36"/>
    <p:sldId id="907" r:id="rId37"/>
    <p:sldId id="858" r:id="rId38"/>
    <p:sldId id="793" r:id="rId39"/>
    <p:sldId id="885" r:id="rId40"/>
    <p:sldId id="873" r:id="rId41"/>
    <p:sldId id="755" r:id="rId42"/>
    <p:sldId id="886" r:id="rId43"/>
    <p:sldId id="790" r:id="rId44"/>
    <p:sldId id="851" r:id="rId45"/>
    <p:sldId id="776" r:id="rId46"/>
    <p:sldId id="846" r:id="rId47"/>
    <p:sldId id="847" r:id="rId48"/>
    <p:sldId id="848" r:id="rId49"/>
    <p:sldId id="849" r:id="rId50"/>
    <p:sldId id="759" r:id="rId51"/>
    <p:sldId id="891" r:id="rId52"/>
    <p:sldId id="908" r:id="rId53"/>
    <p:sldId id="948" r:id="rId54"/>
    <p:sldId id="909" r:id="rId55"/>
    <p:sldId id="910" r:id="rId56"/>
    <p:sldId id="890" r:id="rId57"/>
    <p:sldId id="892" r:id="rId58"/>
    <p:sldId id="893" r:id="rId59"/>
    <p:sldId id="894" r:id="rId60"/>
    <p:sldId id="877" r:id="rId61"/>
    <p:sldId id="895" r:id="rId62"/>
    <p:sldId id="911" r:id="rId63"/>
    <p:sldId id="923" r:id="rId64"/>
    <p:sldId id="943" r:id="rId65"/>
    <p:sldId id="912" r:id="rId66"/>
    <p:sldId id="924" r:id="rId67"/>
    <p:sldId id="947" r:id="rId68"/>
    <p:sldId id="914" r:id="rId69"/>
    <p:sldId id="913" r:id="rId70"/>
    <p:sldId id="925" r:id="rId71"/>
    <p:sldId id="915" r:id="rId72"/>
    <p:sldId id="926" r:id="rId73"/>
    <p:sldId id="949" r:id="rId74"/>
    <p:sldId id="917" r:id="rId75"/>
    <p:sldId id="916" r:id="rId76"/>
    <p:sldId id="928" r:id="rId77"/>
    <p:sldId id="918" r:id="rId78"/>
    <p:sldId id="927" r:id="rId79"/>
    <p:sldId id="945" r:id="rId80"/>
    <p:sldId id="944" r:id="rId81"/>
    <p:sldId id="941" r:id="rId82"/>
    <p:sldId id="942" r:id="rId83"/>
    <p:sldId id="946" r:id="rId84"/>
    <p:sldId id="950" r:id="rId85"/>
    <p:sldId id="951" r:id="rId86"/>
    <p:sldId id="952" r:id="rId87"/>
    <p:sldId id="953" r:id="rId88"/>
    <p:sldId id="955" r:id="rId89"/>
    <p:sldId id="954" r:id="rId90"/>
    <p:sldId id="792" r:id="rId91"/>
    <p:sldId id="863" r:id="rId92"/>
    <p:sldId id="956" r:id="rId93"/>
    <p:sldId id="860" r:id="rId94"/>
    <p:sldId id="859" r:id="rId95"/>
    <p:sldId id="854" r:id="rId96"/>
    <p:sldId id="771" r:id="rId97"/>
    <p:sldId id="875" r:id="rId98"/>
    <p:sldId id="930" r:id="rId99"/>
    <p:sldId id="896" r:id="rId100"/>
    <p:sldId id="900" r:id="rId101"/>
    <p:sldId id="931" r:id="rId102"/>
    <p:sldId id="932" r:id="rId103"/>
    <p:sldId id="933" r:id="rId104"/>
    <p:sldId id="936" r:id="rId105"/>
    <p:sldId id="934" r:id="rId106"/>
    <p:sldId id="937" r:id="rId107"/>
    <p:sldId id="957" r:id="rId108"/>
    <p:sldId id="935" r:id="rId109"/>
    <p:sldId id="939" r:id="rId110"/>
    <p:sldId id="938" r:id="rId111"/>
    <p:sldId id="794" r:id="rId112"/>
    <p:sldId id="884" r:id="rId113"/>
    <p:sldId id="882" r:id="rId114"/>
    <p:sldId id="861" r:id="rId115"/>
    <p:sldId id="773" r:id="rId116"/>
    <p:sldId id="919" r:id="rId117"/>
    <p:sldId id="760" r:id="rId118"/>
    <p:sldId id="889" r:id="rId119"/>
    <p:sldId id="857" r:id="rId120"/>
    <p:sldId id="784" r:id="rId121"/>
    <p:sldId id="855" r:id="rId122"/>
    <p:sldId id="775" r:id="rId123"/>
    <p:sldId id="878" r:id="rId124"/>
    <p:sldId id="736" r:id="rId125"/>
    <p:sldId id="769" r:id="rId126"/>
    <p:sldId id="879" r:id="rId127"/>
    <p:sldId id="881" r:id="rId128"/>
    <p:sldId id="880" r:id="rId129"/>
    <p:sldId id="739" r:id="rId130"/>
    <p:sldId id="867" r:id="rId131"/>
    <p:sldId id="868" r:id="rId132"/>
    <p:sldId id="920" r:id="rId133"/>
    <p:sldId id="869" r:id="rId134"/>
  </p:sldIdLst>
  <p:sldSz cx="9144000" cy="6858000" type="screen4x3"/>
  <p:notesSz cx="6858000" cy="9144000"/>
  <p:defaultTextStyle>
    <a:defPPr>
      <a:defRPr lang="en-US"/>
    </a:defPPr>
    <a:lvl1pPr algn="l" defTabSz="457200" rtl="0" fontAlgn="base">
      <a:spcBef>
        <a:spcPct val="0"/>
      </a:spcBef>
      <a:spcAft>
        <a:spcPct val="0"/>
      </a:spcAft>
      <a:defRPr sz="2400" kern="1200">
        <a:solidFill>
          <a:schemeClr val="tx1"/>
        </a:solidFill>
        <a:latin typeface="Arial" charset="0"/>
        <a:ea typeface="ＭＳ Ｐゴシック"/>
        <a:cs typeface="ＭＳ Ｐゴシック"/>
      </a:defRPr>
    </a:lvl1pPr>
    <a:lvl2pPr marL="457200" algn="l" defTabSz="457200" rtl="0" fontAlgn="base">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fontAlgn="base">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fontAlgn="base">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fontAlgn="base">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a:srgbClr val="001D68"/>
    <a:srgbClr val="CC0000"/>
    <a:srgbClr val="00006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05" autoAdjust="0"/>
    <p:restoredTop sz="95104" autoAdjust="0"/>
  </p:normalViewPr>
  <p:slideViewPr>
    <p:cSldViewPr snapToObjects="1">
      <p:cViewPr>
        <p:scale>
          <a:sx n="161" d="100"/>
          <a:sy n="161" d="100"/>
        </p:scale>
        <p:origin x="-1712" y="-2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63" d="100"/>
        <a:sy n="163" d="100"/>
      </p:scale>
      <p:origin x="0" y="13128"/>
    </p:cViewPr>
  </p:sorterViewPr>
  <p:notesViewPr>
    <p:cSldViewPr snapToGrid="0" snapToObjects="1">
      <p:cViewPr>
        <p:scale>
          <a:sx n="300" d="100"/>
          <a:sy n="300" d="100"/>
        </p:scale>
        <p:origin x="-80" y="691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20" Type="http://schemas.openxmlformats.org/officeDocument/2006/relationships/slide" Target="slides/slide119.xml"/><Relationship Id="rId121" Type="http://schemas.openxmlformats.org/officeDocument/2006/relationships/slide" Target="slides/slide120.xml"/><Relationship Id="rId122" Type="http://schemas.openxmlformats.org/officeDocument/2006/relationships/slide" Target="slides/slide121.xml"/><Relationship Id="rId123" Type="http://schemas.openxmlformats.org/officeDocument/2006/relationships/slide" Target="slides/slide122.xml"/><Relationship Id="rId124" Type="http://schemas.openxmlformats.org/officeDocument/2006/relationships/slide" Target="slides/slide123.xml"/><Relationship Id="rId125" Type="http://schemas.openxmlformats.org/officeDocument/2006/relationships/slide" Target="slides/slide124.xml"/><Relationship Id="rId126" Type="http://schemas.openxmlformats.org/officeDocument/2006/relationships/slide" Target="slides/slide125.xml"/><Relationship Id="rId127" Type="http://schemas.openxmlformats.org/officeDocument/2006/relationships/slide" Target="slides/slide126.xml"/><Relationship Id="rId128" Type="http://schemas.openxmlformats.org/officeDocument/2006/relationships/slide" Target="slides/slide127.xml"/><Relationship Id="rId129" Type="http://schemas.openxmlformats.org/officeDocument/2006/relationships/slide" Target="slides/slide1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101" Type="http://schemas.openxmlformats.org/officeDocument/2006/relationships/slide" Target="slides/slide100.xml"/><Relationship Id="rId102" Type="http://schemas.openxmlformats.org/officeDocument/2006/relationships/slide" Target="slides/slide101.xml"/><Relationship Id="rId103" Type="http://schemas.openxmlformats.org/officeDocument/2006/relationships/slide" Target="slides/slide102.xml"/><Relationship Id="rId104" Type="http://schemas.openxmlformats.org/officeDocument/2006/relationships/slide" Target="slides/slide103.xml"/><Relationship Id="rId105" Type="http://schemas.openxmlformats.org/officeDocument/2006/relationships/slide" Target="slides/slide104.xml"/><Relationship Id="rId106" Type="http://schemas.openxmlformats.org/officeDocument/2006/relationships/slide" Target="slides/slide105.xml"/><Relationship Id="rId107" Type="http://schemas.openxmlformats.org/officeDocument/2006/relationships/slide" Target="slides/slide106.xml"/><Relationship Id="rId108" Type="http://schemas.openxmlformats.org/officeDocument/2006/relationships/slide" Target="slides/slide107.xml"/><Relationship Id="rId109" Type="http://schemas.openxmlformats.org/officeDocument/2006/relationships/slide" Target="slides/slide108.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slide" Target="slides/slide98.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00" Type="http://schemas.openxmlformats.org/officeDocument/2006/relationships/slide" Target="slides/slide99.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30" Type="http://schemas.openxmlformats.org/officeDocument/2006/relationships/slide" Target="slides/slide129.xml"/><Relationship Id="rId131" Type="http://schemas.openxmlformats.org/officeDocument/2006/relationships/slide" Target="slides/slide130.xml"/><Relationship Id="rId132" Type="http://schemas.openxmlformats.org/officeDocument/2006/relationships/slide" Target="slides/slide131.xml"/><Relationship Id="rId133" Type="http://schemas.openxmlformats.org/officeDocument/2006/relationships/slide" Target="slides/slide132.xml"/><Relationship Id="rId134" Type="http://schemas.openxmlformats.org/officeDocument/2006/relationships/slide" Target="slides/slide133.xml"/><Relationship Id="rId135" Type="http://schemas.openxmlformats.org/officeDocument/2006/relationships/notesMaster" Target="notesMasters/notesMaster1.xml"/><Relationship Id="rId136" Type="http://schemas.openxmlformats.org/officeDocument/2006/relationships/handoutMaster" Target="handoutMasters/handoutMaster1.xml"/><Relationship Id="rId137" Type="http://schemas.openxmlformats.org/officeDocument/2006/relationships/printerSettings" Target="printerSettings/printerSettings1.bin"/><Relationship Id="rId138" Type="http://schemas.openxmlformats.org/officeDocument/2006/relationships/presProps" Target="presProps.xml"/><Relationship Id="rId13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110" Type="http://schemas.openxmlformats.org/officeDocument/2006/relationships/slide" Target="slides/slide109.xml"/><Relationship Id="rId111" Type="http://schemas.openxmlformats.org/officeDocument/2006/relationships/slide" Target="slides/slide110.xml"/><Relationship Id="rId112" Type="http://schemas.openxmlformats.org/officeDocument/2006/relationships/slide" Target="slides/slide111.xml"/><Relationship Id="rId113" Type="http://schemas.openxmlformats.org/officeDocument/2006/relationships/slide" Target="slides/slide112.xml"/><Relationship Id="rId114" Type="http://schemas.openxmlformats.org/officeDocument/2006/relationships/slide" Target="slides/slide113.xml"/><Relationship Id="rId115" Type="http://schemas.openxmlformats.org/officeDocument/2006/relationships/slide" Target="slides/slide114.xml"/><Relationship Id="rId116" Type="http://schemas.openxmlformats.org/officeDocument/2006/relationships/slide" Target="slides/slide115.xml"/><Relationship Id="rId117" Type="http://schemas.openxmlformats.org/officeDocument/2006/relationships/slide" Target="slides/slide116.xml"/><Relationship Id="rId118" Type="http://schemas.openxmlformats.org/officeDocument/2006/relationships/slide" Target="slides/slide117.xml"/><Relationship Id="rId119" Type="http://schemas.openxmlformats.org/officeDocument/2006/relationships/slide" Target="slides/slide1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 Id="rId140" Type="http://schemas.openxmlformats.org/officeDocument/2006/relationships/theme" Target="theme/theme1.xml"/><Relationship Id="rId14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4.xlsx"/></Relationships>
</file>

<file path=ppt/charts/_rels/chart10.xml.rels><?xml version="1.0" encoding="UTF-8" standalone="yes"?>
<Relationships xmlns="http://schemas.openxmlformats.org/package/2006/relationships"><Relationship Id="rId1" Type="http://schemas.openxmlformats.org/officeDocument/2006/relationships/themeOverride" Target="../theme/themeOverride8.xml"/><Relationship Id="rId2" Type="http://schemas.openxmlformats.org/officeDocument/2006/relationships/package" Target="../embeddings/Microsoft_Excel_Sheet14.xlsx"/></Relationships>
</file>

<file path=ppt/charts/_rels/chart11.xml.rels><?xml version="1.0" encoding="UTF-8" standalone="yes"?>
<Relationships xmlns="http://schemas.openxmlformats.org/package/2006/relationships"><Relationship Id="rId1" Type="http://schemas.openxmlformats.org/officeDocument/2006/relationships/themeOverride" Target="../theme/themeOverride9.xml"/><Relationship Id="rId2" Type="http://schemas.openxmlformats.org/officeDocument/2006/relationships/package" Target="../embeddings/Microsoft_Excel_Sheet15.xlsx"/></Relationships>
</file>

<file path=ppt/charts/_rels/chart12.xml.rels><?xml version="1.0" encoding="UTF-8" standalone="yes"?>
<Relationships xmlns="http://schemas.openxmlformats.org/package/2006/relationships"><Relationship Id="rId1" Type="http://schemas.openxmlformats.org/officeDocument/2006/relationships/themeOverride" Target="../theme/themeOverride10.xml"/><Relationship Id="rId2" Type="http://schemas.openxmlformats.org/officeDocument/2006/relationships/package" Target="../embeddings/Microsoft_Excel_Sheet16.xlsx"/></Relationships>
</file>

<file path=ppt/charts/_rels/chart13.xml.rels><?xml version="1.0" encoding="UTF-8" standalone="yes"?>
<Relationships xmlns="http://schemas.openxmlformats.org/package/2006/relationships"><Relationship Id="rId1" Type="http://schemas.openxmlformats.org/officeDocument/2006/relationships/themeOverride" Target="../theme/themeOverride11.xml"/><Relationship Id="rId2" Type="http://schemas.openxmlformats.org/officeDocument/2006/relationships/package" Target="../embeddings/Microsoft_Excel_Sheet17.xlsx"/></Relationships>
</file>

<file path=ppt/charts/_rels/chart14.xml.rels><?xml version="1.0" encoding="UTF-8" standalone="yes"?>
<Relationships xmlns="http://schemas.openxmlformats.org/package/2006/relationships"><Relationship Id="rId1" Type="http://schemas.openxmlformats.org/officeDocument/2006/relationships/themeOverride" Target="../theme/themeOverride12.xml"/><Relationship Id="rId2" Type="http://schemas.openxmlformats.org/officeDocument/2006/relationships/package" Target="../embeddings/Microsoft_Excel_Sheet18.xlsx"/></Relationships>
</file>

<file path=ppt/charts/_rels/chart15.xml.rels><?xml version="1.0" encoding="UTF-8" standalone="yes"?>
<Relationships xmlns="http://schemas.openxmlformats.org/package/2006/relationships"><Relationship Id="rId1" Type="http://schemas.openxmlformats.org/officeDocument/2006/relationships/themeOverride" Target="../theme/themeOverride13.xml"/><Relationship Id="rId2" Type="http://schemas.openxmlformats.org/officeDocument/2006/relationships/package" Target="../embeddings/Microsoft_Excel_Sheet19.xlsx"/></Relationships>
</file>

<file path=ppt/charts/_rels/chart16.xml.rels><?xml version="1.0" encoding="UTF-8" standalone="yes"?>
<Relationships xmlns="http://schemas.openxmlformats.org/package/2006/relationships"><Relationship Id="rId1" Type="http://schemas.openxmlformats.org/officeDocument/2006/relationships/themeOverride" Target="../theme/themeOverride14.xml"/><Relationship Id="rId2" Type="http://schemas.openxmlformats.org/officeDocument/2006/relationships/package" Target="../embeddings/Microsoft_Excel_Sheet20.xlsx"/></Relationships>
</file>

<file path=ppt/charts/_rels/chart17.xml.rels><?xml version="1.0" encoding="UTF-8" standalone="yes"?>
<Relationships xmlns="http://schemas.openxmlformats.org/package/2006/relationships"><Relationship Id="rId1" Type="http://schemas.openxmlformats.org/officeDocument/2006/relationships/themeOverride" Target="../theme/themeOverride15.xml"/><Relationship Id="rId2" Type="http://schemas.openxmlformats.org/officeDocument/2006/relationships/package" Target="../embeddings/Microsoft_Excel_Sheet21.xlsx"/></Relationships>
</file>

<file path=ppt/charts/_rels/chart18.xml.rels><?xml version="1.0" encoding="UTF-8" standalone="yes"?>
<Relationships xmlns="http://schemas.openxmlformats.org/package/2006/relationships"><Relationship Id="rId1" Type="http://schemas.openxmlformats.org/officeDocument/2006/relationships/themeOverride" Target="../theme/themeOverride16.xml"/><Relationship Id="rId2" Type="http://schemas.openxmlformats.org/officeDocument/2006/relationships/package" Target="../embeddings/Microsoft_Excel_Sheet22.xlsx"/></Relationships>
</file>

<file path=ppt/charts/_rels/chart19.xml.rels><?xml version="1.0" encoding="UTF-8" standalone="yes"?>
<Relationships xmlns="http://schemas.openxmlformats.org/package/2006/relationships"><Relationship Id="rId1" Type="http://schemas.openxmlformats.org/officeDocument/2006/relationships/themeOverride" Target="../theme/themeOverride17.xml"/><Relationship Id="rId2" Type="http://schemas.openxmlformats.org/officeDocument/2006/relationships/package" Target="../embeddings/Microsoft_Excel_Sheet23.xlsx"/></Relationships>
</file>

<file path=ppt/charts/_rels/chart2.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package" Target="../embeddings/Microsoft_Excel_Sheet5.xlsx"/></Relationships>
</file>

<file path=ppt/charts/_rels/chart20.xml.rels><?xml version="1.0" encoding="UTF-8" standalone="yes"?>
<Relationships xmlns="http://schemas.openxmlformats.org/package/2006/relationships"><Relationship Id="rId1" Type="http://schemas.openxmlformats.org/officeDocument/2006/relationships/themeOverride" Target="../theme/themeOverride18.xml"/><Relationship Id="rId2" Type="http://schemas.openxmlformats.org/officeDocument/2006/relationships/package" Target="../embeddings/Microsoft_Excel_Sheet24.xlsx"/></Relationships>
</file>

<file path=ppt/charts/_rels/chart21.xml.rels><?xml version="1.0" encoding="UTF-8" standalone="yes"?>
<Relationships xmlns="http://schemas.openxmlformats.org/package/2006/relationships"><Relationship Id="rId1" Type="http://schemas.openxmlformats.org/officeDocument/2006/relationships/themeOverride" Target="../theme/themeOverride19.xml"/><Relationship Id="rId2" Type="http://schemas.openxmlformats.org/officeDocument/2006/relationships/package" Target="../embeddings/Microsoft_Excel_Sheet25.xlsx"/></Relationships>
</file>

<file path=ppt/charts/_rels/chart22.xml.rels><?xml version="1.0" encoding="UTF-8" standalone="yes"?>
<Relationships xmlns="http://schemas.openxmlformats.org/package/2006/relationships"><Relationship Id="rId1" Type="http://schemas.openxmlformats.org/officeDocument/2006/relationships/themeOverride" Target="../theme/themeOverride20.xml"/><Relationship Id="rId2" Type="http://schemas.openxmlformats.org/officeDocument/2006/relationships/package" Target="../embeddings/Microsoft_Excel_Sheet26.xlsx"/></Relationships>
</file>

<file path=ppt/charts/_rels/chart23.xml.rels><?xml version="1.0" encoding="UTF-8" standalone="yes"?>
<Relationships xmlns="http://schemas.openxmlformats.org/package/2006/relationships"><Relationship Id="rId1" Type="http://schemas.openxmlformats.org/officeDocument/2006/relationships/themeOverride" Target="../theme/themeOverride21.xml"/><Relationship Id="rId2" Type="http://schemas.openxmlformats.org/officeDocument/2006/relationships/package" Target="../embeddings/Microsoft_Excel_Sheet27.xlsx"/></Relationships>
</file>

<file path=ppt/charts/_rels/chart24.xml.rels><?xml version="1.0" encoding="UTF-8" standalone="yes"?>
<Relationships xmlns="http://schemas.openxmlformats.org/package/2006/relationships"><Relationship Id="rId1" Type="http://schemas.openxmlformats.org/officeDocument/2006/relationships/themeOverride" Target="../theme/themeOverride22.xml"/><Relationship Id="rId2" Type="http://schemas.openxmlformats.org/officeDocument/2006/relationships/package" Target="../embeddings/Microsoft_Excel_Sheet28.xlsx"/></Relationships>
</file>

<file path=ppt/charts/_rels/chart25.xml.rels><?xml version="1.0" encoding="UTF-8" standalone="yes"?>
<Relationships xmlns="http://schemas.openxmlformats.org/package/2006/relationships"><Relationship Id="rId1" Type="http://schemas.openxmlformats.org/officeDocument/2006/relationships/themeOverride" Target="../theme/themeOverride23.xml"/><Relationship Id="rId2" Type="http://schemas.openxmlformats.org/officeDocument/2006/relationships/package" Target="../embeddings/Microsoft_Excel_Sheet29.xlsx"/></Relationships>
</file>

<file path=ppt/charts/_rels/chart26.xml.rels><?xml version="1.0" encoding="UTF-8" standalone="yes"?>
<Relationships xmlns="http://schemas.openxmlformats.org/package/2006/relationships"><Relationship Id="rId1" Type="http://schemas.openxmlformats.org/officeDocument/2006/relationships/themeOverride" Target="../theme/themeOverride24.xml"/><Relationship Id="rId2" Type="http://schemas.openxmlformats.org/officeDocument/2006/relationships/package" Target="../embeddings/Microsoft_Excel_Sheet30.xlsx"/></Relationships>
</file>

<file path=ppt/charts/_rels/chart27.xml.rels><?xml version="1.0" encoding="UTF-8" standalone="yes"?>
<Relationships xmlns="http://schemas.openxmlformats.org/package/2006/relationships"><Relationship Id="rId1" Type="http://schemas.openxmlformats.org/officeDocument/2006/relationships/themeOverride" Target="../theme/themeOverride25.xml"/><Relationship Id="rId2" Type="http://schemas.openxmlformats.org/officeDocument/2006/relationships/package" Target="../embeddings/Microsoft_Excel_Sheet31.xlsx"/></Relationships>
</file>

<file path=ppt/charts/_rels/chart28.xml.rels><?xml version="1.0" encoding="UTF-8" standalone="yes"?>
<Relationships xmlns="http://schemas.openxmlformats.org/package/2006/relationships"><Relationship Id="rId1" Type="http://schemas.openxmlformats.org/officeDocument/2006/relationships/themeOverride" Target="../theme/themeOverride26.xml"/><Relationship Id="rId2" Type="http://schemas.openxmlformats.org/officeDocument/2006/relationships/package" Target="../embeddings/Microsoft_Excel_Sheet32.xlsx"/></Relationships>
</file>

<file path=ppt/charts/_rels/chart29.xml.rels><?xml version="1.0" encoding="UTF-8" standalone="yes"?>
<Relationships xmlns="http://schemas.openxmlformats.org/package/2006/relationships"><Relationship Id="rId1" Type="http://schemas.openxmlformats.org/officeDocument/2006/relationships/themeOverride" Target="../theme/themeOverride27.xml"/><Relationship Id="rId2" Type="http://schemas.openxmlformats.org/officeDocument/2006/relationships/package" Target="../embeddings/Microsoft_Excel_Sheet33.xlsx"/><Relationship Id="rId3"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package" Target="../embeddings/Microsoft_Excel_Sheet6.xlsx"/></Relationships>
</file>

<file path=ppt/charts/_rels/chart4.xml.rels><?xml version="1.0" encoding="UTF-8" standalone="yes"?>
<Relationships xmlns="http://schemas.openxmlformats.org/package/2006/relationships"><Relationship Id="rId1" Type="http://schemas.openxmlformats.org/officeDocument/2006/relationships/themeOverride" Target="../theme/themeOverride3.xml"/><Relationship Id="rId2" Type="http://schemas.openxmlformats.org/officeDocument/2006/relationships/package" Target="../embeddings/Microsoft_Excel_Sheet8.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Sheet9.xlsx"/><Relationship Id="rId2" Type="http://schemas.openxmlformats.org/officeDocument/2006/relationships/chartUserShapes" Target="../drawings/drawing1.xml"/></Relationships>
</file>

<file path=ppt/charts/_rels/chart6.xml.rels><?xml version="1.0" encoding="UTF-8" standalone="yes"?>
<Relationships xmlns="http://schemas.openxmlformats.org/package/2006/relationships"><Relationship Id="rId1" Type="http://schemas.openxmlformats.org/officeDocument/2006/relationships/themeOverride" Target="../theme/themeOverride4.xml"/><Relationship Id="rId2" Type="http://schemas.openxmlformats.org/officeDocument/2006/relationships/package" Target="../embeddings/Microsoft_Excel_Sheet10.xlsx"/></Relationships>
</file>

<file path=ppt/charts/_rels/chart7.xml.rels><?xml version="1.0" encoding="UTF-8" standalone="yes"?>
<Relationships xmlns="http://schemas.openxmlformats.org/package/2006/relationships"><Relationship Id="rId1" Type="http://schemas.openxmlformats.org/officeDocument/2006/relationships/themeOverride" Target="../theme/themeOverride5.xml"/><Relationship Id="rId2" Type="http://schemas.openxmlformats.org/officeDocument/2006/relationships/package" Target="../embeddings/Microsoft_Excel_Sheet11.xlsx"/></Relationships>
</file>

<file path=ppt/charts/_rels/chart8.xml.rels><?xml version="1.0" encoding="UTF-8" standalone="yes"?>
<Relationships xmlns="http://schemas.openxmlformats.org/package/2006/relationships"><Relationship Id="rId1" Type="http://schemas.openxmlformats.org/officeDocument/2006/relationships/themeOverride" Target="../theme/themeOverride6.xml"/><Relationship Id="rId2" Type="http://schemas.openxmlformats.org/officeDocument/2006/relationships/package" Target="../embeddings/Microsoft_Excel_Sheet12.xlsx"/></Relationships>
</file>

<file path=ppt/charts/_rels/chart9.xml.rels><?xml version="1.0" encoding="UTF-8" standalone="yes"?>
<Relationships xmlns="http://schemas.openxmlformats.org/package/2006/relationships"><Relationship Id="rId1" Type="http://schemas.openxmlformats.org/officeDocument/2006/relationships/themeOverride" Target="../theme/themeOverride7.xml"/><Relationship Id="rId2" Type="http://schemas.openxmlformats.org/officeDocument/2006/relationships/package" Target="../embeddings/Microsoft_Excel_Sheet1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pieChart>
        <c:varyColors val="1"/>
        <c:ser>
          <c:idx val="0"/>
          <c:order val="0"/>
          <c:tx>
            <c:strRef>
              <c:f>Sheet1!$B$1</c:f>
              <c:strCache>
                <c:ptCount val="1"/>
                <c:pt idx="0">
                  <c:v>Total Sample</c:v>
                </c:pt>
              </c:strCache>
            </c:strRef>
          </c:tx>
          <c:explosion val="48"/>
          <c:dPt>
            <c:idx val="0"/>
            <c:bubble3D val="0"/>
            <c:explosion val="0"/>
          </c:dPt>
          <c:dPt>
            <c:idx val="1"/>
            <c:bubble3D val="0"/>
            <c:explosion val="10"/>
          </c:dPt>
          <c:dLbls>
            <c:txPr>
              <a:bodyPr/>
              <a:lstStyle/>
              <a:p>
                <a:pPr>
                  <a:defRPr sz="2800" b="1" i="0"/>
                </a:pPr>
                <a:endParaRPr lang="en-US"/>
              </a:p>
            </c:txPr>
            <c:showLegendKey val="0"/>
            <c:showVal val="1"/>
            <c:showCatName val="1"/>
            <c:showSerName val="0"/>
            <c:showPercent val="0"/>
            <c:showBubbleSize val="0"/>
            <c:showLeaderLines val="1"/>
          </c:dLbls>
          <c:cat>
            <c:strRef>
              <c:f>Sheet1!$A$2:$A$3</c:f>
              <c:strCache>
                <c:ptCount val="2"/>
                <c:pt idx="0">
                  <c:v>For Profit</c:v>
                </c:pt>
                <c:pt idx="1">
                  <c:v>Not for Profit</c:v>
                </c:pt>
              </c:strCache>
            </c:strRef>
          </c:cat>
          <c:val>
            <c:numRef>
              <c:f>Sheet1!$B$2:$B$3</c:f>
              <c:numCache>
                <c:formatCode>0%</c:formatCode>
                <c:ptCount val="2"/>
                <c:pt idx="0">
                  <c:v>0.68</c:v>
                </c:pt>
                <c:pt idx="1">
                  <c:v>0.32</c:v>
                </c:pt>
              </c:numCache>
            </c:numRef>
          </c:val>
        </c:ser>
        <c:dLbls>
          <c:showLegendKey val="0"/>
          <c:showVal val="1"/>
          <c:showCatName val="1"/>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0200617283950617"/>
          <c:y val="0.226503248381982"/>
          <c:w val="0.959876543209877"/>
          <c:h val="0.625305871964316"/>
        </c:manualLayout>
      </c:layout>
      <c:barChart>
        <c:barDir val="col"/>
        <c:grouping val="clustered"/>
        <c:varyColors val="0"/>
        <c:ser>
          <c:idx val="0"/>
          <c:order val="0"/>
          <c:tx>
            <c:strRef>
              <c:f>Sheet1!$A$2</c:f>
              <c:strCache>
                <c:ptCount val="1"/>
                <c:pt idx="0">
                  <c:v>Local</c:v>
                </c:pt>
              </c:strCache>
            </c:strRef>
          </c:tx>
          <c:invertIfNegative val="0"/>
          <c:cat>
            <c:strRef>
              <c:f>Sheet1!$B$1:$C$1</c:f>
              <c:strCache>
                <c:ptCount val="2"/>
                <c:pt idx="0">
                  <c:v>Staff (n=58)</c:v>
                </c:pt>
                <c:pt idx="1">
                  <c:v>Affiliates (n=53)</c:v>
                </c:pt>
              </c:strCache>
            </c:strRef>
          </c:cat>
          <c:val>
            <c:numRef>
              <c:f>Sheet1!$B$2:$C$2</c:f>
              <c:numCache>
                <c:formatCode>_(* #,##0_);_(* \(#,##0\);_(* "-"??_);_(@_)</c:formatCode>
                <c:ptCount val="2"/>
                <c:pt idx="0">
                  <c:v>36.0</c:v>
                </c:pt>
                <c:pt idx="1">
                  <c:v>8.0</c:v>
                </c:pt>
              </c:numCache>
            </c:numRef>
          </c:val>
        </c:ser>
        <c:ser>
          <c:idx val="1"/>
          <c:order val="1"/>
          <c:tx>
            <c:strRef>
              <c:f>Sheet1!$A$3</c:f>
              <c:strCache>
                <c:ptCount val="1"/>
                <c:pt idx="0">
                  <c:v>Regional</c:v>
                </c:pt>
              </c:strCache>
            </c:strRef>
          </c:tx>
          <c:invertIfNegative val="0"/>
          <c:cat>
            <c:strRef>
              <c:f>Sheet1!$B$1:$C$1</c:f>
              <c:strCache>
                <c:ptCount val="2"/>
                <c:pt idx="0">
                  <c:v>Staff (n=58)</c:v>
                </c:pt>
                <c:pt idx="1">
                  <c:v>Affiliates (n=53)</c:v>
                </c:pt>
              </c:strCache>
            </c:strRef>
          </c:cat>
          <c:val>
            <c:numRef>
              <c:f>Sheet1!$B$3:$C$3</c:f>
              <c:numCache>
                <c:formatCode>_(* #,##0_);_(* \(#,##0\);_(* "-"??_);_(@_)</c:formatCode>
                <c:ptCount val="2"/>
                <c:pt idx="0">
                  <c:v>44.0</c:v>
                </c:pt>
                <c:pt idx="1">
                  <c:v>15.0</c:v>
                </c:pt>
              </c:numCache>
            </c:numRef>
          </c:val>
        </c:ser>
        <c:ser>
          <c:idx val="2"/>
          <c:order val="2"/>
          <c:tx>
            <c:strRef>
              <c:f>Sheet1!$A$4</c:f>
              <c:strCache>
                <c:ptCount val="1"/>
                <c:pt idx="0">
                  <c:v>National</c:v>
                </c:pt>
              </c:strCache>
            </c:strRef>
          </c:tx>
          <c:invertIfNegative val="0"/>
          <c:cat>
            <c:strRef>
              <c:f>Sheet1!$B$1:$C$1</c:f>
              <c:strCache>
                <c:ptCount val="2"/>
                <c:pt idx="0">
                  <c:v>Staff (n=58)</c:v>
                </c:pt>
                <c:pt idx="1">
                  <c:v>Affiliates (n=53)</c:v>
                </c:pt>
              </c:strCache>
            </c:strRef>
          </c:cat>
          <c:val>
            <c:numRef>
              <c:f>Sheet1!$B$4:$C$4</c:f>
              <c:numCache>
                <c:formatCode>_(* #,##0_);_(* \(#,##0\);_(* "-"??_);_(@_)</c:formatCode>
                <c:ptCount val="2"/>
                <c:pt idx="0">
                  <c:v>33.0</c:v>
                </c:pt>
                <c:pt idx="1">
                  <c:v>12.0</c:v>
                </c:pt>
              </c:numCache>
            </c:numRef>
          </c:val>
        </c:ser>
        <c:ser>
          <c:idx val="3"/>
          <c:order val="3"/>
          <c:tx>
            <c:strRef>
              <c:f>Sheet1!$A$5</c:f>
              <c:strCache>
                <c:ptCount val="1"/>
                <c:pt idx="0">
                  <c:v>International / Global</c:v>
                </c:pt>
              </c:strCache>
            </c:strRef>
          </c:tx>
          <c:invertIfNegative val="0"/>
          <c:cat>
            <c:strRef>
              <c:f>Sheet1!$B$1:$C$1</c:f>
              <c:strCache>
                <c:ptCount val="2"/>
                <c:pt idx="0">
                  <c:v>Staff (n=58)</c:v>
                </c:pt>
                <c:pt idx="1">
                  <c:v>Affiliates (n=53)</c:v>
                </c:pt>
              </c:strCache>
            </c:strRef>
          </c:cat>
          <c:val>
            <c:numRef>
              <c:f>Sheet1!$B$5:$C$5</c:f>
              <c:numCache>
                <c:formatCode>_(* #,##0_);_(* \(#,##0\);_(* "-"??_);_(@_)</c:formatCode>
                <c:ptCount val="2"/>
                <c:pt idx="0">
                  <c:v>25.0</c:v>
                </c:pt>
                <c:pt idx="1">
                  <c:v>17.0</c:v>
                </c:pt>
              </c:numCache>
            </c:numRef>
          </c:val>
        </c:ser>
        <c:dLbls>
          <c:showLegendKey val="0"/>
          <c:showVal val="1"/>
          <c:showCatName val="0"/>
          <c:showSerName val="0"/>
          <c:showPercent val="0"/>
          <c:showBubbleSize val="0"/>
        </c:dLbls>
        <c:gapWidth val="150"/>
        <c:overlap val="-25"/>
        <c:axId val="2126271464"/>
        <c:axId val="2126274440"/>
      </c:barChart>
      <c:catAx>
        <c:axId val="2126271464"/>
        <c:scaling>
          <c:orientation val="minMax"/>
        </c:scaling>
        <c:delete val="0"/>
        <c:axPos val="b"/>
        <c:majorTickMark val="none"/>
        <c:minorTickMark val="none"/>
        <c:tickLblPos val="nextTo"/>
        <c:crossAx val="2126274440"/>
        <c:crosses val="autoZero"/>
        <c:auto val="1"/>
        <c:lblAlgn val="ctr"/>
        <c:lblOffset val="100"/>
        <c:noMultiLvlLbl val="0"/>
      </c:catAx>
      <c:valAx>
        <c:axId val="2126274440"/>
        <c:scaling>
          <c:orientation val="minMax"/>
        </c:scaling>
        <c:delete val="1"/>
        <c:axPos val="l"/>
        <c:numFmt formatCode="_(* #,##0_);_(* \(#,##0\);_(* &quot;-&quot;??_);_(@_)" sourceLinked="1"/>
        <c:majorTickMark val="none"/>
        <c:minorTickMark val="none"/>
        <c:tickLblPos val="none"/>
        <c:crossAx val="2126271464"/>
        <c:crosses val="autoZero"/>
        <c:crossBetween val="between"/>
      </c:valAx>
    </c:plotArea>
    <c:legend>
      <c:legendPos val="t"/>
      <c:layout/>
      <c:overlay val="0"/>
    </c:legend>
    <c:plotVisOnly val="1"/>
    <c:dispBlanksAs val="gap"/>
    <c:showDLblsOverMax val="0"/>
  </c:chart>
  <c:txPr>
    <a:bodyPr/>
    <a:lstStyle/>
    <a:p>
      <a:pPr>
        <a:defRPr sz="2400"/>
      </a:pPr>
      <a:endParaRPr lang="en-US"/>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title>
      <c:tx>
        <c:rich>
          <a:bodyPr/>
          <a:lstStyle/>
          <a:p>
            <a:pPr>
              <a:defRPr/>
            </a:pPr>
            <a:r>
              <a:rPr lang="en-US" dirty="0" smtClean="0"/>
              <a:t>Rating of Often</a:t>
            </a:r>
            <a:r>
              <a:rPr lang="en-US" baseline="0" dirty="0" smtClean="0"/>
              <a:t> (4) or Almost Always (5)</a:t>
            </a:r>
          </a:p>
        </c:rich>
      </c:tx>
      <c:layout/>
      <c:overlay val="0"/>
    </c:title>
    <c:autoTitleDeleted val="0"/>
    <c:plotArea>
      <c:layout/>
      <c:barChart>
        <c:barDir val="bar"/>
        <c:grouping val="clustered"/>
        <c:varyColors val="0"/>
        <c:ser>
          <c:idx val="0"/>
          <c:order val="0"/>
          <c:tx>
            <c:strRef>
              <c:f>Sheet1!$B$1</c:f>
              <c:strCache>
                <c:ptCount val="1"/>
                <c:pt idx="0">
                  <c:v>% of Sample</c:v>
                </c:pt>
              </c:strCache>
            </c:strRef>
          </c:tx>
          <c:invertIfNegative val="0"/>
          <c:cat>
            <c:strRef>
              <c:f>Sheet1!$A$2:$A$10</c:f>
              <c:strCache>
                <c:ptCount val="9"/>
                <c:pt idx="0">
                  <c:v>Public Relations</c:v>
                </c:pt>
                <c:pt idx="1">
                  <c:v>Work Comp</c:v>
                </c:pt>
                <c:pt idx="2">
                  <c:v>Disability</c:v>
                </c:pt>
                <c:pt idx="3">
                  <c:v>Finance</c:v>
                </c:pt>
                <c:pt idx="4">
                  <c:v>Risk Management</c:v>
                </c:pt>
                <c:pt idx="5">
                  <c:v>Executive / Admin.</c:v>
                </c:pt>
                <c:pt idx="6">
                  <c:v>Medical / Health</c:v>
                </c:pt>
                <c:pt idx="7">
                  <c:v>Benefits</c:v>
                </c:pt>
                <c:pt idx="8">
                  <c:v>Human Resources</c:v>
                </c:pt>
              </c:strCache>
            </c:strRef>
          </c:cat>
          <c:val>
            <c:numRef>
              <c:f>Sheet1!$B$2:$B$10</c:f>
              <c:numCache>
                <c:formatCode>0%</c:formatCode>
                <c:ptCount val="9"/>
                <c:pt idx="0">
                  <c:v>0.07</c:v>
                </c:pt>
                <c:pt idx="1">
                  <c:v>0.09</c:v>
                </c:pt>
                <c:pt idx="2">
                  <c:v>0.11</c:v>
                </c:pt>
                <c:pt idx="3">
                  <c:v>0.15</c:v>
                </c:pt>
                <c:pt idx="4">
                  <c:v>0.15</c:v>
                </c:pt>
                <c:pt idx="5">
                  <c:v>0.41</c:v>
                </c:pt>
                <c:pt idx="6">
                  <c:v>0.46</c:v>
                </c:pt>
                <c:pt idx="7">
                  <c:v>0.63</c:v>
                </c:pt>
                <c:pt idx="8">
                  <c:v>0.94</c:v>
                </c:pt>
              </c:numCache>
            </c:numRef>
          </c:val>
        </c:ser>
        <c:dLbls>
          <c:showLegendKey val="0"/>
          <c:showVal val="1"/>
          <c:showCatName val="0"/>
          <c:showSerName val="0"/>
          <c:showPercent val="0"/>
          <c:showBubbleSize val="0"/>
        </c:dLbls>
        <c:gapWidth val="150"/>
        <c:overlap val="-25"/>
        <c:axId val="2091777368"/>
        <c:axId val="2091780376"/>
      </c:barChart>
      <c:catAx>
        <c:axId val="2091777368"/>
        <c:scaling>
          <c:orientation val="minMax"/>
        </c:scaling>
        <c:delete val="0"/>
        <c:axPos val="l"/>
        <c:majorTickMark val="none"/>
        <c:minorTickMark val="none"/>
        <c:tickLblPos val="nextTo"/>
        <c:txPr>
          <a:bodyPr/>
          <a:lstStyle/>
          <a:p>
            <a:pPr>
              <a:defRPr sz="2000" b="1" i="0"/>
            </a:pPr>
            <a:endParaRPr lang="en-US"/>
          </a:p>
        </c:txPr>
        <c:crossAx val="2091780376"/>
        <c:crosses val="autoZero"/>
        <c:auto val="1"/>
        <c:lblAlgn val="ctr"/>
        <c:lblOffset val="100"/>
        <c:noMultiLvlLbl val="0"/>
      </c:catAx>
      <c:valAx>
        <c:axId val="2091780376"/>
        <c:scaling>
          <c:orientation val="minMax"/>
          <c:max val="1.0"/>
        </c:scaling>
        <c:delete val="1"/>
        <c:axPos val="b"/>
        <c:numFmt formatCode="0%" sourceLinked="1"/>
        <c:majorTickMark val="none"/>
        <c:minorTickMark val="none"/>
        <c:tickLblPos val="none"/>
        <c:crossAx val="2091777368"/>
        <c:crosses val="autoZero"/>
        <c:crossBetween val="between"/>
      </c:valAx>
    </c:plotArea>
    <c:legend>
      <c:legendPos val="t"/>
      <c:layout/>
      <c:overlay val="0"/>
    </c:legend>
    <c:plotVisOnly val="1"/>
    <c:dispBlanksAs val="gap"/>
    <c:showDLblsOverMax val="0"/>
  </c:chart>
  <c:txPr>
    <a:bodyPr/>
    <a:lstStyle/>
    <a:p>
      <a:pPr>
        <a:defRPr sz="1800"/>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Sheet1!$B$1</c:f>
              <c:strCache>
                <c:ptCount val="1"/>
                <c:pt idx="0">
                  <c:v>Total Sample</c:v>
                </c:pt>
              </c:strCache>
            </c:strRef>
          </c:tx>
          <c:explosion val="48"/>
          <c:dPt>
            <c:idx val="0"/>
            <c:bubble3D val="0"/>
            <c:explosion val="0"/>
          </c:dPt>
          <c:dPt>
            <c:idx val="1"/>
            <c:bubble3D val="0"/>
            <c:explosion val="10"/>
          </c:dPt>
          <c:dLbls>
            <c:txPr>
              <a:bodyPr/>
              <a:lstStyle/>
              <a:p>
                <a:pPr>
                  <a:defRPr sz="2400" b="1" i="0"/>
                </a:pPr>
                <a:endParaRPr lang="en-US"/>
              </a:p>
            </c:txPr>
            <c:showLegendKey val="0"/>
            <c:showVal val="0"/>
            <c:showCatName val="1"/>
            <c:showSerName val="0"/>
            <c:showPercent val="1"/>
            <c:showBubbleSize val="0"/>
            <c:showLeaderLines val="1"/>
          </c:dLbls>
          <c:cat>
            <c:strRef>
              <c:f>Sheet1!$A$2:$A$3</c:f>
              <c:strCache>
                <c:ptCount val="2"/>
                <c:pt idx="0">
                  <c:v>Male</c:v>
                </c:pt>
                <c:pt idx="1">
                  <c:v>Female</c:v>
                </c:pt>
              </c:strCache>
            </c:strRef>
          </c:cat>
          <c:val>
            <c:numRef>
              <c:f>Sheet1!$B$2:$B$3</c:f>
              <c:numCache>
                <c:formatCode>0%</c:formatCode>
                <c:ptCount val="2"/>
                <c:pt idx="0">
                  <c:v>0.4</c:v>
                </c:pt>
                <c:pt idx="1">
                  <c:v>0.6</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txPr>
    <a:bodyPr/>
    <a:lstStyle/>
    <a:p>
      <a:pPr>
        <a:defRPr sz="1800"/>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Sheet1!$B$1</c:f>
              <c:strCache>
                <c:ptCount val="1"/>
                <c:pt idx="0">
                  <c:v>Total Sample</c:v>
                </c:pt>
              </c:strCache>
            </c:strRef>
          </c:tx>
          <c:explosion val="48"/>
          <c:dPt>
            <c:idx val="0"/>
            <c:bubble3D val="0"/>
            <c:explosion val="0"/>
          </c:dPt>
          <c:dPt>
            <c:idx val="1"/>
            <c:bubble3D val="0"/>
            <c:explosion val="10"/>
          </c:dPt>
          <c:dLbls>
            <c:showLegendKey val="0"/>
            <c:showVal val="1"/>
            <c:showCatName val="1"/>
            <c:showSerName val="0"/>
            <c:showPercent val="0"/>
            <c:showBubbleSize val="0"/>
            <c:showLeaderLines val="1"/>
          </c:dLbls>
          <c:cat>
            <c:strRef>
              <c:f>Sheet1!$A$2:$A$3</c:f>
              <c:strCache>
                <c:ptCount val="2"/>
                <c:pt idx="0">
                  <c:v>Non-Employee</c:v>
                </c:pt>
                <c:pt idx="1">
                  <c:v>Employee</c:v>
                </c:pt>
              </c:strCache>
            </c:strRef>
          </c:cat>
          <c:val>
            <c:numRef>
              <c:f>Sheet1!$B$2:$B$3</c:f>
              <c:numCache>
                <c:formatCode>0%</c:formatCode>
                <c:ptCount val="2"/>
                <c:pt idx="0">
                  <c:v>0.2</c:v>
                </c:pt>
                <c:pt idx="1">
                  <c:v>0.8</c:v>
                </c:pt>
              </c:numCache>
            </c:numRef>
          </c:val>
        </c:ser>
        <c:dLbls>
          <c:showLegendKey val="0"/>
          <c:showVal val="1"/>
          <c:showCatName val="1"/>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title>
      <c:tx>
        <c:rich>
          <a:bodyPr/>
          <a:lstStyle/>
          <a:p>
            <a:pPr>
              <a:defRPr/>
            </a:pPr>
            <a:r>
              <a:rPr lang="en-US" dirty="0" smtClean="0"/>
              <a:t>Rating of High</a:t>
            </a:r>
            <a:r>
              <a:rPr lang="en-US" baseline="0" dirty="0" smtClean="0"/>
              <a:t> (4) or Very High (5) frequency</a:t>
            </a:r>
          </a:p>
        </c:rich>
      </c:tx>
      <c:layout/>
      <c:overlay val="0"/>
    </c:title>
    <c:autoTitleDeleted val="0"/>
    <c:plotArea>
      <c:layout/>
      <c:barChart>
        <c:barDir val="bar"/>
        <c:grouping val="clustered"/>
        <c:varyColors val="0"/>
        <c:ser>
          <c:idx val="0"/>
          <c:order val="0"/>
          <c:tx>
            <c:strRef>
              <c:f>Sheet1!$B$1</c:f>
              <c:strCache>
                <c:ptCount val="1"/>
                <c:pt idx="0">
                  <c:v>% of Sample</c:v>
                </c:pt>
              </c:strCache>
            </c:strRef>
          </c:tx>
          <c:invertIfNegative val="0"/>
          <c:cat>
            <c:strRef>
              <c:f>Sheet1!$A$2:$A$8</c:f>
              <c:strCache>
                <c:ptCount val="7"/>
                <c:pt idx="0">
                  <c:v>Union representatives</c:v>
                </c:pt>
                <c:pt idx="1">
                  <c:v>Medical / Health care</c:v>
                </c:pt>
                <c:pt idx="2">
                  <c:v>Supervisor - Mandatory</c:v>
                </c:pt>
                <c:pt idx="3">
                  <c:v>Co-workers</c:v>
                </c:pt>
                <c:pt idx="4">
                  <c:v>Supervisor - Voluntary</c:v>
                </c:pt>
                <c:pt idx="5">
                  <c:v>Human Resources</c:v>
                </c:pt>
                <c:pt idx="6">
                  <c:v>Self</c:v>
                </c:pt>
              </c:strCache>
            </c:strRef>
          </c:cat>
          <c:val>
            <c:numRef>
              <c:f>Sheet1!$B$2:$B$8</c:f>
              <c:numCache>
                <c:formatCode>0%</c:formatCode>
                <c:ptCount val="7"/>
                <c:pt idx="0">
                  <c:v>0.05</c:v>
                </c:pt>
                <c:pt idx="1">
                  <c:v>0.18</c:v>
                </c:pt>
                <c:pt idx="2">
                  <c:v>0.17</c:v>
                </c:pt>
                <c:pt idx="3">
                  <c:v>0.22</c:v>
                </c:pt>
                <c:pt idx="4">
                  <c:v>0.27</c:v>
                </c:pt>
                <c:pt idx="5">
                  <c:v>0.47</c:v>
                </c:pt>
                <c:pt idx="6">
                  <c:v>0.99</c:v>
                </c:pt>
              </c:numCache>
            </c:numRef>
          </c:val>
        </c:ser>
        <c:dLbls>
          <c:showLegendKey val="0"/>
          <c:showVal val="1"/>
          <c:showCatName val="0"/>
          <c:showSerName val="0"/>
          <c:showPercent val="0"/>
          <c:showBubbleSize val="0"/>
        </c:dLbls>
        <c:gapWidth val="150"/>
        <c:overlap val="-25"/>
        <c:axId val="2126367304"/>
        <c:axId val="2126370312"/>
      </c:barChart>
      <c:catAx>
        <c:axId val="2126367304"/>
        <c:scaling>
          <c:orientation val="minMax"/>
        </c:scaling>
        <c:delete val="0"/>
        <c:axPos val="l"/>
        <c:majorTickMark val="none"/>
        <c:minorTickMark val="none"/>
        <c:tickLblPos val="nextTo"/>
        <c:txPr>
          <a:bodyPr/>
          <a:lstStyle/>
          <a:p>
            <a:pPr>
              <a:defRPr sz="2000" b="1" i="0"/>
            </a:pPr>
            <a:endParaRPr lang="en-US"/>
          </a:p>
        </c:txPr>
        <c:crossAx val="2126370312"/>
        <c:crosses val="autoZero"/>
        <c:auto val="1"/>
        <c:lblAlgn val="ctr"/>
        <c:lblOffset val="100"/>
        <c:noMultiLvlLbl val="0"/>
      </c:catAx>
      <c:valAx>
        <c:axId val="2126370312"/>
        <c:scaling>
          <c:orientation val="minMax"/>
          <c:max val="1.0"/>
        </c:scaling>
        <c:delete val="1"/>
        <c:axPos val="b"/>
        <c:numFmt formatCode="0%" sourceLinked="1"/>
        <c:majorTickMark val="none"/>
        <c:minorTickMark val="none"/>
        <c:tickLblPos val="none"/>
        <c:crossAx val="2126367304"/>
        <c:crosses val="autoZero"/>
        <c:crossBetween val="between"/>
      </c:valAx>
    </c:plotArea>
    <c:legend>
      <c:legendPos val="t"/>
      <c:layout/>
      <c:overlay val="0"/>
    </c:legend>
    <c:plotVisOnly val="1"/>
    <c:dispBlanksAs val="gap"/>
    <c:showDLblsOverMax val="0"/>
  </c:chart>
  <c:txPr>
    <a:bodyPr/>
    <a:lstStyle/>
    <a:p>
      <a:pPr>
        <a:defRPr sz="1800"/>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title>
      <c:tx>
        <c:rich>
          <a:bodyPr/>
          <a:lstStyle/>
          <a:p>
            <a:pPr>
              <a:defRPr/>
            </a:pPr>
            <a:r>
              <a:rPr lang="en-US" dirty="0" smtClean="0"/>
              <a:t>Based on Mean Use Rates</a:t>
            </a:r>
            <a:r>
              <a:rPr lang="en-US" baseline="0" dirty="0" smtClean="0"/>
              <a:t> </a:t>
            </a:r>
            <a:r>
              <a:rPr lang="en-US" dirty="0" smtClean="0"/>
              <a:t>Per </a:t>
            </a:r>
            <a:r>
              <a:rPr lang="en-US" dirty="0"/>
              <a:t>100 Employees Per Year</a:t>
            </a:r>
          </a:p>
        </c:rich>
      </c:tx>
      <c:layout/>
      <c:overlay val="0"/>
    </c:title>
    <c:autoTitleDeleted val="0"/>
    <c:plotArea>
      <c:layout/>
      <c:pieChart>
        <c:varyColors val="1"/>
        <c:ser>
          <c:idx val="0"/>
          <c:order val="0"/>
          <c:tx>
            <c:strRef>
              <c:f>Sheet1!$B$1</c:f>
              <c:strCache>
                <c:ptCount val="1"/>
                <c:pt idx="0">
                  <c:v>Per 100 Employees Per Year</c:v>
                </c:pt>
              </c:strCache>
            </c:strRef>
          </c:tx>
          <c:dLbls>
            <c:txPr>
              <a:bodyPr/>
              <a:lstStyle/>
              <a:p>
                <a:pPr>
                  <a:defRPr sz="2400"/>
                </a:pPr>
                <a:endParaRPr lang="en-US"/>
              </a:p>
            </c:txPr>
            <c:showLegendKey val="0"/>
            <c:showVal val="0"/>
            <c:showCatName val="0"/>
            <c:showSerName val="0"/>
            <c:showPercent val="1"/>
            <c:showBubbleSize val="0"/>
            <c:showLeaderLines val="1"/>
          </c:dLbls>
          <c:cat>
            <c:strRef>
              <c:f>Sheet1!$A$2:$A$3</c:f>
              <c:strCache>
                <c:ptCount val="2"/>
                <c:pt idx="0">
                  <c:v>EAP Organizational Services</c:v>
                </c:pt>
                <c:pt idx="1">
                  <c:v>EAP Counseling Services  (Sessions)</c:v>
                </c:pt>
              </c:strCache>
            </c:strRef>
          </c:cat>
          <c:val>
            <c:numRef>
              <c:f>Sheet1!$B$2:$B$3</c:f>
              <c:numCache>
                <c:formatCode>0.0</c:formatCode>
                <c:ptCount val="2"/>
                <c:pt idx="0">
                  <c:v>9.0</c:v>
                </c:pt>
                <c:pt idx="1">
                  <c:v>91.0</c:v>
                </c:pt>
              </c:numCache>
            </c:numRef>
          </c:val>
        </c:ser>
        <c:dLbls>
          <c:showLegendKey val="0"/>
          <c:showVal val="0"/>
          <c:showCatName val="0"/>
          <c:showSerName val="0"/>
          <c:showPercent val="1"/>
          <c:showBubbleSize val="0"/>
          <c:showLeaderLines val="1"/>
        </c:dLbls>
        <c:firstSliceAng val="0"/>
      </c:pieChart>
      <c:spPr>
        <a:noFill/>
        <a:ln w="25400">
          <a:noFill/>
        </a:ln>
      </c:spPr>
    </c:plotArea>
    <c:legend>
      <c:legendPos val="t"/>
      <c:layout/>
      <c:overlay val="0"/>
    </c:legend>
    <c:plotVisOnly val="1"/>
    <c:dispBlanksAs val="gap"/>
    <c:showDLblsOverMax val="0"/>
  </c:chart>
  <c:txPr>
    <a:bodyPr/>
    <a:lstStyle/>
    <a:p>
      <a:pPr>
        <a:defRPr sz="1800"/>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title>
      <c:tx>
        <c:rich>
          <a:bodyPr/>
          <a:lstStyle/>
          <a:p>
            <a:pPr>
              <a:defRPr/>
            </a:pPr>
            <a:r>
              <a:rPr lang="en-US" dirty="0" smtClean="0"/>
              <a:t>Based on Mean Use Rates</a:t>
            </a:r>
            <a:r>
              <a:rPr lang="en-US" baseline="0" dirty="0" smtClean="0"/>
              <a:t> </a:t>
            </a:r>
            <a:r>
              <a:rPr lang="en-US" dirty="0" smtClean="0"/>
              <a:t>Per </a:t>
            </a:r>
            <a:r>
              <a:rPr lang="en-US" dirty="0"/>
              <a:t>100 Employees Per Year</a:t>
            </a:r>
          </a:p>
        </c:rich>
      </c:tx>
      <c:layout/>
      <c:overlay val="0"/>
    </c:title>
    <c:autoTitleDeleted val="0"/>
    <c:plotArea>
      <c:layout/>
      <c:pieChart>
        <c:varyColors val="1"/>
        <c:ser>
          <c:idx val="0"/>
          <c:order val="0"/>
          <c:tx>
            <c:strRef>
              <c:f>Sheet1!$B$1</c:f>
              <c:strCache>
                <c:ptCount val="1"/>
                <c:pt idx="0">
                  <c:v>Per 100 Employees Per Year</c:v>
                </c:pt>
              </c:strCache>
            </c:strRef>
          </c:tx>
          <c:dLbls>
            <c:txPr>
              <a:bodyPr/>
              <a:lstStyle/>
              <a:p>
                <a:pPr>
                  <a:defRPr sz="2400"/>
                </a:pPr>
                <a:endParaRPr lang="en-US"/>
              </a:p>
            </c:txPr>
            <c:showLegendKey val="0"/>
            <c:showVal val="0"/>
            <c:showCatName val="0"/>
            <c:showSerName val="0"/>
            <c:showPercent val="1"/>
            <c:showBubbleSize val="0"/>
            <c:showLeaderLines val="1"/>
          </c:dLbls>
          <c:cat>
            <c:strRef>
              <c:f>Sheet1!$A$2:$A$4</c:f>
              <c:strCache>
                <c:ptCount val="3"/>
                <c:pt idx="0">
                  <c:v>Work-Life Services</c:v>
                </c:pt>
                <c:pt idx="1">
                  <c:v>EAP Organizational Services</c:v>
                </c:pt>
                <c:pt idx="2">
                  <c:v>EAP Counseling Services  (Sessions)</c:v>
                </c:pt>
              </c:strCache>
            </c:strRef>
          </c:cat>
          <c:val>
            <c:numRef>
              <c:f>Sheet1!$B$2:$B$4</c:f>
              <c:numCache>
                <c:formatCode>0.0</c:formatCode>
                <c:ptCount val="3"/>
                <c:pt idx="0">
                  <c:v>12.0</c:v>
                </c:pt>
                <c:pt idx="1">
                  <c:v>9.0</c:v>
                </c:pt>
                <c:pt idx="2">
                  <c:v>79.0</c:v>
                </c:pt>
              </c:numCache>
            </c:numRef>
          </c:val>
        </c:ser>
        <c:dLbls>
          <c:showLegendKey val="0"/>
          <c:showVal val="0"/>
          <c:showCatName val="0"/>
          <c:showSerName val="0"/>
          <c:showPercent val="1"/>
          <c:showBubbleSize val="0"/>
          <c:showLeaderLines val="1"/>
        </c:dLbls>
        <c:firstSliceAng val="0"/>
      </c:pieChart>
      <c:spPr>
        <a:noFill/>
        <a:ln w="25400">
          <a:noFill/>
        </a:ln>
      </c:spPr>
    </c:plotArea>
    <c:legend>
      <c:legendPos val="t"/>
      <c:layout/>
      <c:overlay val="0"/>
    </c:legend>
    <c:plotVisOnly val="1"/>
    <c:dispBlanksAs val="gap"/>
    <c:showDLblsOverMax val="0"/>
  </c:chart>
  <c:txPr>
    <a:bodyPr/>
    <a:lstStyle/>
    <a:p>
      <a:pPr>
        <a:defRPr sz="1800"/>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Sheet1!$B$1</c:f>
              <c:strCache>
                <c:ptCount val="1"/>
                <c:pt idx="0">
                  <c:v>Per 100 Employees Per Year</c:v>
                </c:pt>
              </c:strCache>
            </c:strRef>
          </c:tx>
          <c:invertIfNegative val="0"/>
          <c:dPt>
            <c:idx val="4"/>
            <c:invertIfNegative val="0"/>
            <c:bubble3D val="0"/>
            <c:spPr>
              <a:solidFill>
                <a:srgbClr val="FF0000"/>
              </a:solidFill>
            </c:spPr>
          </c:dPt>
          <c:dLbls>
            <c:txPr>
              <a:bodyPr/>
              <a:lstStyle/>
              <a:p>
                <a:pPr>
                  <a:defRPr sz="2400"/>
                </a:pPr>
                <a:endParaRPr lang="en-US"/>
              </a:p>
            </c:txPr>
            <c:showLegendKey val="0"/>
            <c:showVal val="1"/>
            <c:showCatName val="0"/>
            <c:showSerName val="0"/>
            <c:showPercent val="0"/>
            <c:showBubbleSize val="0"/>
            <c:showLeaderLines val="0"/>
          </c:dLbls>
          <c:cat>
            <c:strRef>
              <c:f>Sheet1!$A$2:$A$6</c:f>
              <c:strCache>
                <c:ptCount val="5"/>
                <c:pt idx="0">
                  <c:v>All Services</c:v>
                </c:pt>
                <c:pt idx="1">
                  <c:v>Work/Life Services</c:v>
                </c:pt>
                <c:pt idx="2">
                  <c:v>EAP Organizational Services</c:v>
                </c:pt>
                <c:pt idx="3">
                  <c:v>EAP Counseling Services  (Sessions)</c:v>
                </c:pt>
                <c:pt idx="4">
                  <c:v>EAP Counseling Cases</c:v>
                </c:pt>
              </c:strCache>
            </c:strRef>
          </c:cat>
          <c:val>
            <c:numRef>
              <c:f>Sheet1!$B$2:$B$6</c:f>
              <c:numCache>
                <c:formatCode>0.0%</c:formatCode>
                <c:ptCount val="5"/>
                <c:pt idx="0">
                  <c:v>0.151</c:v>
                </c:pt>
                <c:pt idx="1">
                  <c:v>0.016</c:v>
                </c:pt>
                <c:pt idx="2">
                  <c:v>0.012</c:v>
                </c:pt>
                <c:pt idx="3">
                  <c:v>0.107</c:v>
                </c:pt>
                <c:pt idx="4">
                  <c:v>0.045</c:v>
                </c:pt>
              </c:numCache>
            </c:numRef>
          </c:val>
        </c:ser>
        <c:dLbls>
          <c:showLegendKey val="0"/>
          <c:showVal val="1"/>
          <c:showCatName val="0"/>
          <c:showSerName val="0"/>
          <c:showPercent val="0"/>
          <c:showBubbleSize val="0"/>
        </c:dLbls>
        <c:gapWidth val="150"/>
        <c:overlap val="-25"/>
        <c:axId val="2122862888"/>
        <c:axId val="2122879240"/>
      </c:barChart>
      <c:catAx>
        <c:axId val="2122862888"/>
        <c:scaling>
          <c:orientation val="minMax"/>
        </c:scaling>
        <c:delete val="0"/>
        <c:axPos val="l"/>
        <c:majorTickMark val="none"/>
        <c:minorTickMark val="none"/>
        <c:tickLblPos val="nextTo"/>
        <c:txPr>
          <a:bodyPr/>
          <a:lstStyle/>
          <a:p>
            <a:pPr>
              <a:defRPr sz="2000" b="1" i="0"/>
            </a:pPr>
            <a:endParaRPr lang="en-US"/>
          </a:p>
        </c:txPr>
        <c:crossAx val="2122879240"/>
        <c:crosses val="autoZero"/>
        <c:auto val="1"/>
        <c:lblAlgn val="ctr"/>
        <c:lblOffset val="100"/>
        <c:noMultiLvlLbl val="0"/>
      </c:catAx>
      <c:valAx>
        <c:axId val="2122879240"/>
        <c:scaling>
          <c:orientation val="minMax"/>
          <c:max val="0.2"/>
        </c:scaling>
        <c:delete val="1"/>
        <c:axPos val="b"/>
        <c:numFmt formatCode="0.0%" sourceLinked="1"/>
        <c:majorTickMark val="none"/>
        <c:minorTickMark val="none"/>
        <c:tickLblPos val="none"/>
        <c:crossAx val="2122862888"/>
        <c:crosses val="autoZero"/>
        <c:crossBetween val="between"/>
      </c:valAx>
      <c:spPr>
        <a:noFill/>
        <a:ln w="25400">
          <a:noFill/>
        </a:ln>
      </c:spPr>
    </c:plotArea>
    <c:plotVisOnly val="1"/>
    <c:dispBlanksAs val="gap"/>
    <c:showDLblsOverMax val="0"/>
  </c:chart>
  <c:txPr>
    <a:bodyPr/>
    <a:lstStyle/>
    <a:p>
      <a:pPr>
        <a:defRPr sz="1800"/>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Sheet1!$B$1</c:f>
              <c:strCache>
                <c:ptCount val="1"/>
                <c:pt idx="0">
                  <c:v>Per 100 Employees Per Year</c:v>
                </c:pt>
              </c:strCache>
            </c:strRef>
          </c:tx>
          <c:invertIfNegative val="0"/>
          <c:dPt>
            <c:idx val="4"/>
            <c:invertIfNegative val="0"/>
            <c:bubble3D val="0"/>
            <c:spPr>
              <a:solidFill>
                <a:srgbClr val="FF0000"/>
              </a:solidFill>
            </c:spPr>
          </c:dPt>
          <c:dLbls>
            <c:txPr>
              <a:bodyPr/>
              <a:lstStyle/>
              <a:p>
                <a:pPr>
                  <a:defRPr sz="2400"/>
                </a:pPr>
                <a:endParaRPr lang="en-US"/>
              </a:p>
            </c:txPr>
            <c:showLegendKey val="0"/>
            <c:showVal val="1"/>
            <c:showCatName val="0"/>
            <c:showSerName val="0"/>
            <c:showPercent val="0"/>
            <c:showBubbleSize val="0"/>
            <c:showLeaderLines val="0"/>
          </c:dLbls>
          <c:cat>
            <c:strRef>
              <c:f>Sheet1!$A$2:$A$6</c:f>
              <c:strCache>
                <c:ptCount val="5"/>
                <c:pt idx="0">
                  <c:v>All Services</c:v>
                </c:pt>
                <c:pt idx="1">
                  <c:v>Work/Life Services</c:v>
                </c:pt>
                <c:pt idx="2">
                  <c:v>EAP Organizational Services</c:v>
                </c:pt>
                <c:pt idx="3">
                  <c:v>EAP Counseling Services (Sessions)</c:v>
                </c:pt>
                <c:pt idx="4">
                  <c:v>EAP Counseling Cases</c:v>
                </c:pt>
              </c:strCache>
            </c:strRef>
          </c:cat>
          <c:val>
            <c:numRef>
              <c:f>Sheet1!$B$2:$B$6</c:f>
              <c:numCache>
                <c:formatCode>0.0%</c:formatCode>
                <c:ptCount val="5"/>
                <c:pt idx="0">
                  <c:v>0.11</c:v>
                </c:pt>
                <c:pt idx="1">
                  <c:v>0.005</c:v>
                </c:pt>
                <c:pt idx="2">
                  <c:v>0.003</c:v>
                </c:pt>
                <c:pt idx="3">
                  <c:v>0.077</c:v>
                </c:pt>
                <c:pt idx="4">
                  <c:v>0.0358</c:v>
                </c:pt>
              </c:numCache>
            </c:numRef>
          </c:val>
        </c:ser>
        <c:dLbls>
          <c:showLegendKey val="0"/>
          <c:showVal val="1"/>
          <c:showCatName val="0"/>
          <c:showSerName val="0"/>
          <c:showPercent val="0"/>
          <c:showBubbleSize val="0"/>
        </c:dLbls>
        <c:gapWidth val="150"/>
        <c:overlap val="-25"/>
        <c:axId val="2122924072"/>
        <c:axId val="2093927912"/>
      </c:barChart>
      <c:catAx>
        <c:axId val="2122924072"/>
        <c:scaling>
          <c:orientation val="minMax"/>
        </c:scaling>
        <c:delete val="0"/>
        <c:axPos val="l"/>
        <c:majorTickMark val="none"/>
        <c:minorTickMark val="none"/>
        <c:tickLblPos val="nextTo"/>
        <c:txPr>
          <a:bodyPr/>
          <a:lstStyle/>
          <a:p>
            <a:pPr>
              <a:defRPr sz="2000" b="1" i="0"/>
            </a:pPr>
            <a:endParaRPr lang="en-US"/>
          </a:p>
        </c:txPr>
        <c:crossAx val="2093927912"/>
        <c:crosses val="autoZero"/>
        <c:auto val="1"/>
        <c:lblAlgn val="ctr"/>
        <c:lblOffset val="100"/>
        <c:noMultiLvlLbl val="0"/>
      </c:catAx>
      <c:valAx>
        <c:axId val="2093927912"/>
        <c:scaling>
          <c:orientation val="minMax"/>
          <c:max val="0.2"/>
        </c:scaling>
        <c:delete val="1"/>
        <c:axPos val="b"/>
        <c:numFmt formatCode="0.0%" sourceLinked="1"/>
        <c:majorTickMark val="none"/>
        <c:minorTickMark val="none"/>
        <c:tickLblPos val="none"/>
        <c:crossAx val="2122924072"/>
        <c:crosses val="autoZero"/>
        <c:crossBetween val="between"/>
      </c:valAx>
      <c:spPr>
        <a:noFill/>
        <a:ln w="25400">
          <a:noFill/>
        </a:ln>
      </c:spPr>
    </c:plotArea>
    <c:plotVisOnly val="1"/>
    <c:dispBlanksAs val="gap"/>
    <c:showDLblsOverMax val="0"/>
  </c:chart>
  <c:txPr>
    <a:bodyPr/>
    <a:lstStyle/>
    <a:p>
      <a:pPr>
        <a:defRPr sz="1800"/>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Sheet1!$B$1</c:f>
              <c:strCache>
                <c:ptCount val="1"/>
                <c:pt idx="0">
                  <c:v>Total Sample</c:v>
                </c:pt>
              </c:strCache>
            </c:strRef>
          </c:tx>
          <c:explosion val="48"/>
          <c:dPt>
            <c:idx val="0"/>
            <c:bubble3D val="0"/>
            <c:explosion val="0"/>
          </c:dPt>
          <c:dPt>
            <c:idx val="1"/>
            <c:bubble3D val="0"/>
            <c:explosion val="10"/>
          </c:dPt>
          <c:dLbls>
            <c:txPr>
              <a:bodyPr/>
              <a:lstStyle/>
              <a:p>
                <a:pPr>
                  <a:defRPr sz="2800" b="1" i="0"/>
                </a:pPr>
                <a:endParaRPr lang="en-US"/>
              </a:p>
            </c:txPr>
            <c:showLegendKey val="0"/>
            <c:showVal val="1"/>
            <c:showCatName val="1"/>
            <c:showSerName val="0"/>
            <c:showPercent val="0"/>
            <c:showBubbleSize val="0"/>
            <c:showLeaderLines val="1"/>
          </c:dLbls>
          <c:cat>
            <c:strRef>
              <c:f>Sheet1!$A$2:$A$3</c:f>
              <c:strCache>
                <c:ptCount val="2"/>
                <c:pt idx="0">
                  <c:v>Yes</c:v>
                </c:pt>
                <c:pt idx="1">
                  <c:v>No</c:v>
                </c:pt>
              </c:strCache>
            </c:strRef>
          </c:cat>
          <c:val>
            <c:numRef>
              <c:f>Sheet1!$B$2:$B$3</c:f>
              <c:numCache>
                <c:formatCode>0%</c:formatCode>
                <c:ptCount val="2"/>
                <c:pt idx="0">
                  <c:v>0.42</c:v>
                </c:pt>
                <c:pt idx="1">
                  <c:v>0.58</c:v>
                </c:pt>
              </c:numCache>
            </c:numRef>
          </c:val>
        </c:ser>
        <c:dLbls>
          <c:showLegendKey val="0"/>
          <c:showVal val="1"/>
          <c:showCatName val="1"/>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65744386118402"/>
          <c:y val="0.124758093007274"/>
          <c:w val="0.532403762029746"/>
          <c:h val="0.708063050201085"/>
        </c:manualLayout>
      </c:layout>
      <c:barChart>
        <c:barDir val="bar"/>
        <c:grouping val="clustered"/>
        <c:varyColors val="0"/>
        <c:ser>
          <c:idx val="0"/>
          <c:order val="0"/>
          <c:tx>
            <c:strRef>
              <c:f>Sheet1!$B$1</c:f>
              <c:strCache>
                <c:ptCount val="1"/>
                <c:pt idx="0">
                  <c:v>% of Sample</c:v>
                </c:pt>
              </c:strCache>
            </c:strRef>
          </c:tx>
          <c:invertIfNegative val="0"/>
          <c:dLbls>
            <c:txPr>
              <a:bodyPr/>
              <a:lstStyle/>
              <a:p>
                <a:pPr>
                  <a:defRPr sz="2400" b="1" i="0"/>
                </a:pPr>
                <a:endParaRPr lang="en-US"/>
              </a:p>
            </c:txPr>
            <c:showLegendKey val="0"/>
            <c:showVal val="1"/>
            <c:showCatName val="0"/>
            <c:showSerName val="0"/>
            <c:showPercent val="0"/>
            <c:showBubbleSize val="0"/>
            <c:showLeaderLines val="0"/>
          </c:dLbls>
          <c:cat>
            <c:strRef>
              <c:f>Sheet1!$A$2:$A$6</c:f>
              <c:strCache>
                <c:ptCount val="5"/>
                <c:pt idx="0">
                  <c:v>Local</c:v>
                </c:pt>
                <c:pt idx="1">
                  <c:v>Regional</c:v>
                </c:pt>
                <c:pt idx="2">
                  <c:v>National</c:v>
                </c:pt>
                <c:pt idx="3">
                  <c:v>International (2-4)</c:v>
                </c:pt>
                <c:pt idx="4">
                  <c:v>Global (5+ countries)</c:v>
                </c:pt>
              </c:strCache>
            </c:strRef>
          </c:cat>
          <c:val>
            <c:numRef>
              <c:f>Sheet1!$B$2:$B$6</c:f>
              <c:numCache>
                <c:formatCode>0%</c:formatCode>
                <c:ptCount val="5"/>
                <c:pt idx="0">
                  <c:v>0.2</c:v>
                </c:pt>
                <c:pt idx="1">
                  <c:v>0.24</c:v>
                </c:pt>
                <c:pt idx="2">
                  <c:v>0.34</c:v>
                </c:pt>
                <c:pt idx="3">
                  <c:v>0.07</c:v>
                </c:pt>
                <c:pt idx="4">
                  <c:v>0.15</c:v>
                </c:pt>
              </c:numCache>
            </c:numRef>
          </c:val>
        </c:ser>
        <c:dLbls>
          <c:showLegendKey val="0"/>
          <c:showVal val="1"/>
          <c:showCatName val="0"/>
          <c:showSerName val="0"/>
          <c:showPercent val="0"/>
          <c:showBubbleSize val="0"/>
        </c:dLbls>
        <c:gapWidth val="75"/>
        <c:axId val="2091529448"/>
        <c:axId val="2091537144"/>
      </c:barChart>
      <c:catAx>
        <c:axId val="2091529448"/>
        <c:scaling>
          <c:orientation val="minMax"/>
        </c:scaling>
        <c:delete val="0"/>
        <c:axPos val="l"/>
        <c:majorTickMark val="none"/>
        <c:minorTickMark val="none"/>
        <c:tickLblPos val="nextTo"/>
        <c:txPr>
          <a:bodyPr/>
          <a:lstStyle/>
          <a:p>
            <a:pPr>
              <a:defRPr sz="2400" b="1" i="0"/>
            </a:pPr>
            <a:endParaRPr lang="en-US"/>
          </a:p>
        </c:txPr>
        <c:crossAx val="2091537144"/>
        <c:crosses val="autoZero"/>
        <c:auto val="1"/>
        <c:lblAlgn val="ctr"/>
        <c:lblOffset val="100"/>
        <c:noMultiLvlLbl val="0"/>
      </c:catAx>
      <c:valAx>
        <c:axId val="2091537144"/>
        <c:scaling>
          <c:orientation val="minMax"/>
        </c:scaling>
        <c:delete val="0"/>
        <c:axPos val="b"/>
        <c:numFmt formatCode="0%" sourceLinked="1"/>
        <c:majorTickMark val="none"/>
        <c:minorTickMark val="none"/>
        <c:tickLblPos val="none"/>
        <c:crossAx val="2091529448"/>
        <c:crosses val="autoZero"/>
        <c:crossBetween val="between"/>
      </c:valAx>
    </c:plotArea>
    <c:legend>
      <c:legendPos val="t"/>
      <c:layout/>
      <c:overlay val="0"/>
    </c:legend>
    <c:plotVisOnly val="1"/>
    <c:dispBlanksAs val="gap"/>
    <c:showDLblsOverMax val="0"/>
  </c:chart>
  <c:txPr>
    <a:bodyPr/>
    <a:lstStyle/>
    <a:p>
      <a:pPr>
        <a:defRPr sz="1800"/>
      </a:pPr>
      <a:endParaRPr lang="en-US"/>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Sheet1!$B$1</c:f>
              <c:strCache>
                <c:ptCount val="1"/>
                <c:pt idx="0">
                  <c:v>% of Sample</c:v>
                </c:pt>
              </c:strCache>
            </c:strRef>
          </c:tx>
          <c:invertIfNegative val="0"/>
          <c:dLbls>
            <c:txPr>
              <a:bodyPr/>
              <a:lstStyle/>
              <a:p>
                <a:pPr>
                  <a:defRPr sz="2800" b="1" i="0"/>
                </a:pPr>
                <a:endParaRPr lang="en-US"/>
              </a:p>
            </c:txPr>
            <c:showLegendKey val="0"/>
            <c:showVal val="1"/>
            <c:showCatName val="0"/>
            <c:showSerName val="0"/>
            <c:showPercent val="0"/>
            <c:showBubbleSize val="0"/>
            <c:showLeaderLines val="0"/>
          </c:dLbls>
          <c:cat>
            <c:strRef>
              <c:f>Sheet1!$A$2:$A$5</c:f>
              <c:strCache>
                <c:ptCount val="4"/>
                <c:pt idx="0">
                  <c:v>Satisfaction</c:v>
                </c:pt>
                <c:pt idx="1">
                  <c:v>Improvement</c:v>
                </c:pt>
                <c:pt idx="2">
                  <c:v>Work performance </c:v>
                </c:pt>
                <c:pt idx="3">
                  <c:v>Work absence</c:v>
                </c:pt>
              </c:strCache>
            </c:strRef>
          </c:cat>
          <c:val>
            <c:numRef>
              <c:f>Sheet1!$B$2:$B$5</c:f>
              <c:numCache>
                <c:formatCode>0%</c:formatCode>
                <c:ptCount val="4"/>
                <c:pt idx="0">
                  <c:v>0.94</c:v>
                </c:pt>
                <c:pt idx="1">
                  <c:v>0.86</c:v>
                </c:pt>
                <c:pt idx="2">
                  <c:v>0.73</c:v>
                </c:pt>
                <c:pt idx="3">
                  <c:v>0.64</c:v>
                </c:pt>
              </c:numCache>
            </c:numRef>
          </c:val>
        </c:ser>
        <c:dLbls>
          <c:showLegendKey val="0"/>
          <c:showVal val="1"/>
          <c:showCatName val="0"/>
          <c:showSerName val="0"/>
          <c:showPercent val="0"/>
          <c:showBubbleSize val="0"/>
        </c:dLbls>
        <c:gapWidth val="75"/>
        <c:axId val="2126479224"/>
        <c:axId val="2125865128"/>
      </c:barChart>
      <c:catAx>
        <c:axId val="2126479224"/>
        <c:scaling>
          <c:orientation val="minMax"/>
        </c:scaling>
        <c:delete val="0"/>
        <c:axPos val="b"/>
        <c:majorTickMark val="none"/>
        <c:minorTickMark val="none"/>
        <c:tickLblPos val="nextTo"/>
        <c:txPr>
          <a:bodyPr/>
          <a:lstStyle/>
          <a:p>
            <a:pPr>
              <a:defRPr sz="2000" b="0" i="0"/>
            </a:pPr>
            <a:endParaRPr lang="en-US"/>
          </a:p>
        </c:txPr>
        <c:crossAx val="2125865128"/>
        <c:crosses val="autoZero"/>
        <c:auto val="1"/>
        <c:lblAlgn val="ctr"/>
        <c:lblOffset val="100"/>
        <c:noMultiLvlLbl val="0"/>
      </c:catAx>
      <c:valAx>
        <c:axId val="2125865128"/>
        <c:scaling>
          <c:orientation val="minMax"/>
          <c:max val="1.2"/>
        </c:scaling>
        <c:delete val="0"/>
        <c:axPos val="l"/>
        <c:numFmt formatCode="0%" sourceLinked="1"/>
        <c:majorTickMark val="none"/>
        <c:minorTickMark val="none"/>
        <c:tickLblPos val="none"/>
        <c:crossAx val="2126479224"/>
        <c:crosses val="autoZero"/>
        <c:crossBetween val="between"/>
        <c:majorUnit val="1.2"/>
      </c:valAx>
    </c:plotArea>
    <c:plotVisOnly val="1"/>
    <c:dispBlanksAs val="gap"/>
    <c:showDLblsOverMax val="0"/>
  </c:chart>
  <c:txPr>
    <a:bodyPr/>
    <a:lstStyle/>
    <a:p>
      <a:pPr>
        <a:defRPr sz="1800"/>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Sheet1!$B$1</c:f>
              <c:strCache>
                <c:ptCount val="1"/>
                <c:pt idx="0">
                  <c:v>Yes - Research-Validated</c:v>
                </c:pt>
              </c:strCache>
            </c:strRef>
          </c:tx>
          <c:invertIfNegative val="0"/>
          <c:cat>
            <c:strRef>
              <c:f>Sheet1!$A$2:$A$5</c:f>
              <c:strCache>
                <c:ptCount val="4"/>
                <c:pt idx="0">
                  <c:v>Satisfaction</c:v>
                </c:pt>
                <c:pt idx="1">
                  <c:v>Improvement</c:v>
                </c:pt>
                <c:pt idx="2">
                  <c:v>Work performance </c:v>
                </c:pt>
                <c:pt idx="3">
                  <c:v>Work absence</c:v>
                </c:pt>
              </c:strCache>
            </c:strRef>
          </c:cat>
          <c:val>
            <c:numRef>
              <c:f>Sheet1!$B$2:$B$5</c:f>
              <c:numCache>
                <c:formatCode>0%</c:formatCode>
                <c:ptCount val="4"/>
                <c:pt idx="0">
                  <c:v>0.94</c:v>
                </c:pt>
                <c:pt idx="1">
                  <c:v>0.81</c:v>
                </c:pt>
                <c:pt idx="2">
                  <c:v>0.73</c:v>
                </c:pt>
                <c:pt idx="3">
                  <c:v>0.65</c:v>
                </c:pt>
              </c:numCache>
            </c:numRef>
          </c:val>
        </c:ser>
        <c:ser>
          <c:idx val="1"/>
          <c:order val="1"/>
          <c:tx>
            <c:strRef>
              <c:f>Sheet1!$C$1</c:f>
              <c:strCache>
                <c:ptCount val="1"/>
                <c:pt idx="0">
                  <c:v>No</c:v>
                </c:pt>
              </c:strCache>
            </c:strRef>
          </c:tx>
          <c:invertIfNegative val="0"/>
          <c:cat>
            <c:strRef>
              <c:f>Sheet1!$A$2:$A$5</c:f>
              <c:strCache>
                <c:ptCount val="4"/>
                <c:pt idx="0">
                  <c:v>Satisfaction</c:v>
                </c:pt>
                <c:pt idx="1">
                  <c:v>Improvement</c:v>
                </c:pt>
                <c:pt idx="2">
                  <c:v>Work performance </c:v>
                </c:pt>
                <c:pt idx="3">
                  <c:v>Work absence</c:v>
                </c:pt>
              </c:strCache>
            </c:strRef>
          </c:cat>
          <c:val>
            <c:numRef>
              <c:f>Sheet1!$C$2:$C$5</c:f>
              <c:numCache>
                <c:formatCode>0%</c:formatCode>
                <c:ptCount val="4"/>
                <c:pt idx="0">
                  <c:v>0.95</c:v>
                </c:pt>
                <c:pt idx="1">
                  <c:v>0.9</c:v>
                </c:pt>
                <c:pt idx="2">
                  <c:v>0.73</c:v>
                </c:pt>
                <c:pt idx="3">
                  <c:v>0.63</c:v>
                </c:pt>
              </c:numCache>
            </c:numRef>
          </c:val>
        </c:ser>
        <c:dLbls>
          <c:showLegendKey val="0"/>
          <c:showVal val="1"/>
          <c:showCatName val="0"/>
          <c:showSerName val="0"/>
          <c:showPercent val="0"/>
          <c:showBubbleSize val="0"/>
        </c:dLbls>
        <c:gapWidth val="150"/>
        <c:overlap val="-25"/>
        <c:axId val="2042890248"/>
        <c:axId val="2042734440"/>
      </c:barChart>
      <c:catAx>
        <c:axId val="2042890248"/>
        <c:scaling>
          <c:orientation val="minMax"/>
        </c:scaling>
        <c:delete val="0"/>
        <c:axPos val="b"/>
        <c:majorTickMark val="none"/>
        <c:minorTickMark val="none"/>
        <c:tickLblPos val="nextTo"/>
        <c:txPr>
          <a:bodyPr/>
          <a:lstStyle/>
          <a:p>
            <a:pPr>
              <a:defRPr sz="2000" b="0" i="0"/>
            </a:pPr>
            <a:endParaRPr lang="en-US"/>
          </a:p>
        </c:txPr>
        <c:crossAx val="2042734440"/>
        <c:crosses val="autoZero"/>
        <c:auto val="1"/>
        <c:lblAlgn val="ctr"/>
        <c:lblOffset val="100"/>
        <c:noMultiLvlLbl val="0"/>
      </c:catAx>
      <c:valAx>
        <c:axId val="2042734440"/>
        <c:scaling>
          <c:orientation val="minMax"/>
          <c:max val="1.2"/>
        </c:scaling>
        <c:delete val="1"/>
        <c:axPos val="l"/>
        <c:numFmt formatCode="0%" sourceLinked="1"/>
        <c:majorTickMark val="none"/>
        <c:minorTickMark val="none"/>
        <c:tickLblPos val="none"/>
        <c:crossAx val="2042890248"/>
        <c:crosses val="autoZero"/>
        <c:crossBetween val="between"/>
        <c:majorUnit val="1.2"/>
      </c:valAx>
    </c:plotArea>
    <c:legend>
      <c:legendPos val="t"/>
      <c:layout/>
      <c:overlay val="0"/>
    </c:legend>
    <c:plotVisOnly val="1"/>
    <c:dispBlanksAs val="gap"/>
    <c:showDLblsOverMax val="0"/>
  </c:chart>
  <c:txPr>
    <a:bodyPr/>
    <a:lstStyle/>
    <a:p>
      <a:pPr>
        <a:defRPr sz="1800"/>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tx>
            <c:strRef>
              <c:f>Sheet1!$B$1</c:f>
              <c:strCache>
                <c:ptCount val="1"/>
                <c:pt idx="0">
                  <c:v>Low</c:v>
                </c:pt>
              </c:strCache>
            </c:strRef>
          </c:tx>
          <c:spPr>
            <a:noFill/>
          </c:spPr>
          <c:invertIfNegative val="0"/>
          <c:dLbls>
            <c:delete val="1"/>
          </c:dLbls>
          <c:cat>
            <c:strRef>
              <c:f>Sheet1!$A$2:$A$5</c:f>
              <c:strCache>
                <c:ptCount val="4"/>
                <c:pt idx="0">
                  <c:v>Satisfaction</c:v>
                </c:pt>
                <c:pt idx="1">
                  <c:v>Improvement</c:v>
                </c:pt>
                <c:pt idx="2">
                  <c:v>Work performance </c:v>
                </c:pt>
                <c:pt idx="3">
                  <c:v>Work absence</c:v>
                </c:pt>
              </c:strCache>
            </c:strRef>
          </c:cat>
          <c:val>
            <c:numRef>
              <c:f>Sheet1!$B$2:$B$5</c:f>
              <c:numCache>
                <c:formatCode>0</c:formatCode>
                <c:ptCount val="4"/>
                <c:pt idx="0">
                  <c:v>80.0</c:v>
                </c:pt>
                <c:pt idx="1">
                  <c:v>56.0</c:v>
                </c:pt>
                <c:pt idx="2">
                  <c:v>30.0</c:v>
                </c:pt>
                <c:pt idx="3">
                  <c:v>17.0</c:v>
                </c:pt>
              </c:numCache>
            </c:numRef>
          </c:val>
        </c:ser>
        <c:ser>
          <c:idx val="1"/>
          <c:order val="1"/>
          <c:tx>
            <c:strRef>
              <c:f>Sheet1!$C$1</c:f>
              <c:strCache>
                <c:ptCount val="1"/>
                <c:pt idx="0">
                  <c:v>High</c:v>
                </c:pt>
              </c:strCache>
            </c:strRef>
          </c:tx>
          <c:spPr>
            <a:solidFill>
              <a:srgbClr val="9BBB59">
                <a:lumMod val="60000"/>
                <a:lumOff val="40000"/>
              </a:srgbClr>
            </a:solidFill>
          </c:spPr>
          <c:invertIfNegative val="0"/>
          <c:cat>
            <c:strRef>
              <c:f>Sheet1!$A$2:$A$5</c:f>
              <c:strCache>
                <c:ptCount val="4"/>
                <c:pt idx="0">
                  <c:v>Satisfaction</c:v>
                </c:pt>
                <c:pt idx="1">
                  <c:v>Improvement</c:v>
                </c:pt>
                <c:pt idx="2">
                  <c:v>Work performance </c:v>
                </c:pt>
                <c:pt idx="3">
                  <c:v>Work absence</c:v>
                </c:pt>
              </c:strCache>
            </c:strRef>
          </c:cat>
          <c:val>
            <c:numRef>
              <c:f>Sheet1!$C$2:$C$5</c:f>
              <c:numCache>
                <c:formatCode>General</c:formatCode>
                <c:ptCount val="4"/>
                <c:pt idx="0">
                  <c:v>20.0</c:v>
                </c:pt>
                <c:pt idx="1">
                  <c:v>44.0</c:v>
                </c:pt>
                <c:pt idx="2">
                  <c:v>67.0</c:v>
                </c:pt>
                <c:pt idx="3">
                  <c:v>83.0</c:v>
                </c:pt>
              </c:numCache>
            </c:numRef>
          </c:val>
        </c:ser>
        <c:dLbls>
          <c:showLegendKey val="0"/>
          <c:showVal val="1"/>
          <c:showCatName val="0"/>
          <c:showSerName val="0"/>
          <c:showPercent val="0"/>
          <c:showBubbleSize val="0"/>
        </c:dLbls>
        <c:gapWidth val="75"/>
        <c:overlap val="100"/>
        <c:axId val="2134515912"/>
        <c:axId val="2134518920"/>
      </c:barChart>
      <c:catAx>
        <c:axId val="2134515912"/>
        <c:scaling>
          <c:orientation val="minMax"/>
        </c:scaling>
        <c:delete val="0"/>
        <c:axPos val="b"/>
        <c:majorTickMark val="none"/>
        <c:minorTickMark val="none"/>
        <c:tickLblPos val="nextTo"/>
        <c:txPr>
          <a:bodyPr/>
          <a:lstStyle/>
          <a:p>
            <a:pPr>
              <a:defRPr sz="2000" b="0" i="0"/>
            </a:pPr>
            <a:endParaRPr lang="en-US"/>
          </a:p>
        </c:txPr>
        <c:crossAx val="2134518920"/>
        <c:crosses val="autoZero"/>
        <c:auto val="1"/>
        <c:lblAlgn val="ctr"/>
        <c:lblOffset val="100"/>
        <c:noMultiLvlLbl val="0"/>
      </c:catAx>
      <c:valAx>
        <c:axId val="2134518920"/>
        <c:scaling>
          <c:orientation val="minMax"/>
          <c:max val="100.0"/>
          <c:min val="0.0"/>
        </c:scaling>
        <c:delete val="0"/>
        <c:axPos val="l"/>
        <c:numFmt formatCode="0" sourceLinked="1"/>
        <c:majorTickMark val="none"/>
        <c:minorTickMark val="none"/>
        <c:tickLblPos val="none"/>
        <c:crossAx val="2134515912"/>
        <c:crosses val="autoZero"/>
        <c:crossBetween val="between"/>
        <c:majorUnit val="1.2"/>
      </c:valAx>
    </c:plotArea>
    <c:plotVisOnly val="1"/>
    <c:dispBlanksAs val="gap"/>
    <c:showDLblsOverMax val="0"/>
  </c:chart>
  <c:txPr>
    <a:bodyPr/>
    <a:lstStyle/>
    <a:p>
      <a:pPr>
        <a:defRPr sz="1800"/>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Sheet1!$B$1</c:f>
              <c:strCache>
                <c:ptCount val="1"/>
                <c:pt idx="0">
                  <c:v>Total Sample</c:v>
                </c:pt>
              </c:strCache>
            </c:strRef>
          </c:tx>
          <c:explosion val="48"/>
          <c:dPt>
            <c:idx val="0"/>
            <c:bubble3D val="0"/>
            <c:explosion val="0"/>
          </c:dPt>
          <c:dPt>
            <c:idx val="1"/>
            <c:bubble3D val="0"/>
            <c:explosion val="10"/>
          </c:dPt>
          <c:dLbls>
            <c:txPr>
              <a:bodyPr/>
              <a:lstStyle/>
              <a:p>
                <a:pPr>
                  <a:defRPr sz="2400" b="0" i="0"/>
                </a:pPr>
                <a:endParaRPr lang="en-US"/>
              </a:p>
            </c:txPr>
            <c:showLegendKey val="0"/>
            <c:showVal val="1"/>
            <c:showCatName val="1"/>
            <c:showSerName val="0"/>
            <c:showPercent val="0"/>
            <c:showBubbleSize val="0"/>
            <c:showLeaderLines val="1"/>
          </c:dLbls>
          <c:cat>
            <c:strRef>
              <c:f>Sheet1!$A$2:$A$4</c:f>
              <c:strCache>
                <c:ptCount val="3"/>
                <c:pt idx="0">
                  <c:v>Capitated Fee</c:v>
                </c:pt>
                <c:pt idx="1">
                  <c:v>Fee For Service</c:v>
                </c:pt>
                <c:pt idx="2">
                  <c:v>Embedded Fee ("Free" EAP)</c:v>
                </c:pt>
              </c:strCache>
            </c:strRef>
          </c:cat>
          <c:val>
            <c:numRef>
              <c:f>Sheet1!$B$2:$B$4</c:f>
              <c:numCache>
                <c:formatCode>0%</c:formatCode>
                <c:ptCount val="3"/>
                <c:pt idx="0">
                  <c:v>0.78</c:v>
                </c:pt>
                <c:pt idx="1">
                  <c:v>0.13</c:v>
                </c:pt>
                <c:pt idx="2">
                  <c:v>0.09</c:v>
                </c:pt>
              </c:numCache>
            </c:numRef>
          </c:val>
        </c:ser>
        <c:dLbls>
          <c:showLegendKey val="0"/>
          <c:showVal val="1"/>
          <c:showCatName val="1"/>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title>
      <c:tx>
        <c:rich>
          <a:bodyPr/>
          <a:lstStyle/>
          <a:p>
            <a:pPr>
              <a:defRPr/>
            </a:pPr>
            <a:r>
              <a:rPr lang="en-US" dirty="0" smtClean="0"/>
              <a:t>Rating</a:t>
            </a:r>
            <a:r>
              <a:rPr lang="en-US" baseline="0" dirty="0" smtClean="0"/>
              <a:t> of High (4) or Very High (5) level of frequency</a:t>
            </a:r>
          </a:p>
        </c:rich>
      </c:tx>
      <c:layout>
        <c:manualLayout>
          <c:xMode val="edge"/>
          <c:yMode val="edge"/>
          <c:x val="0.131181102362205"/>
          <c:y val="0.0"/>
        </c:manualLayout>
      </c:layout>
      <c:overlay val="0"/>
    </c:title>
    <c:autoTitleDeleted val="0"/>
    <c:plotArea>
      <c:layout/>
      <c:barChart>
        <c:barDir val="bar"/>
        <c:grouping val="clustered"/>
        <c:varyColors val="0"/>
        <c:ser>
          <c:idx val="0"/>
          <c:order val="0"/>
          <c:tx>
            <c:strRef>
              <c:f>Sheet1!$B$1</c:f>
              <c:strCache>
                <c:ptCount val="1"/>
                <c:pt idx="0">
                  <c:v>% of Sample</c:v>
                </c:pt>
              </c:strCache>
            </c:strRef>
          </c:tx>
          <c:invertIfNegative val="0"/>
          <c:dLbls>
            <c:txPr>
              <a:bodyPr/>
              <a:lstStyle/>
              <a:p>
                <a:pPr>
                  <a:defRPr sz="1800"/>
                </a:pPr>
                <a:endParaRPr lang="en-US"/>
              </a:p>
            </c:txPr>
            <c:showLegendKey val="0"/>
            <c:showVal val="1"/>
            <c:showCatName val="0"/>
            <c:showSerName val="0"/>
            <c:showPercent val="0"/>
            <c:showBubbleSize val="0"/>
            <c:showLeaderLines val="0"/>
          </c:dLbls>
          <c:cat>
            <c:strRef>
              <c:f>Sheet1!$A$2:$A$10</c:f>
              <c:strCache>
                <c:ptCount val="9"/>
                <c:pt idx="0">
                  <c:v>Mailing to employee home</c:v>
                </c:pt>
                <c:pt idx="1">
                  <c:v>Insurance benefit materials</c:v>
                </c:pt>
                <c:pt idx="2">
                  <c:v>Website for EAP</c:v>
                </c:pt>
                <c:pt idx="3">
                  <c:v>Wallet card</c:v>
                </c:pt>
                <c:pt idx="4">
                  <c:v>Health fairs at worksite</c:v>
                </c:pt>
                <c:pt idx="5">
                  <c:v>Newsletters</c:v>
                </c:pt>
                <c:pt idx="6">
                  <c:v>Brochure</c:v>
                </c:pt>
                <c:pt idx="7">
                  <c:v>Promotional about EAP</c:v>
                </c:pt>
                <c:pt idx="8">
                  <c:v>Human resources information on EAP</c:v>
                </c:pt>
              </c:strCache>
            </c:strRef>
          </c:cat>
          <c:val>
            <c:numRef>
              <c:f>Sheet1!$B$2:$B$10</c:f>
              <c:numCache>
                <c:formatCode>0%</c:formatCode>
                <c:ptCount val="9"/>
                <c:pt idx="0">
                  <c:v>0.14</c:v>
                </c:pt>
                <c:pt idx="1">
                  <c:v>0.23</c:v>
                </c:pt>
                <c:pt idx="2">
                  <c:v>0.37</c:v>
                </c:pt>
                <c:pt idx="3">
                  <c:v>0.5</c:v>
                </c:pt>
                <c:pt idx="4">
                  <c:v>0.47</c:v>
                </c:pt>
                <c:pt idx="5">
                  <c:v>0.49</c:v>
                </c:pt>
                <c:pt idx="6">
                  <c:v>0.6</c:v>
                </c:pt>
                <c:pt idx="7">
                  <c:v>0.63</c:v>
                </c:pt>
                <c:pt idx="8">
                  <c:v>0.63</c:v>
                </c:pt>
              </c:numCache>
            </c:numRef>
          </c:val>
        </c:ser>
        <c:dLbls>
          <c:showLegendKey val="0"/>
          <c:showVal val="1"/>
          <c:showCatName val="0"/>
          <c:showSerName val="0"/>
          <c:showPercent val="0"/>
          <c:showBubbleSize val="0"/>
        </c:dLbls>
        <c:gapWidth val="150"/>
        <c:overlap val="-25"/>
        <c:axId val="2125506120"/>
        <c:axId val="2125590264"/>
      </c:barChart>
      <c:catAx>
        <c:axId val="2125506120"/>
        <c:scaling>
          <c:orientation val="minMax"/>
        </c:scaling>
        <c:delete val="0"/>
        <c:axPos val="l"/>
        <c:majorTickMark val="none"/>
        <c:minorTickMark val="none"/>
        <c:tickLblPos val="nextTo"/>
        <c:txPr>
          <a:bodyPr/>
          <a:lstStyle/>
          <a:p>
            <a:pPr>
              <a:defRPr sz="1800" b="0" i="0"/>
            </a:pPr>
            <a:endParaRPr lang="en-US"/>
          </a:p>
        </c:txPr>
        <c:crossAx val="2125590264"/>
        <c:crosses val="autoZero"/>
        <c:auto val="1"/>
        <c:lblAlgn val="ctr"/>
        <c:lblOffset val="100"/>
        <c:noMultiLvlLbl val="0"/>
      </c:catAx>
      <c:valAx>
        <c:axId val="2125590264"/>
        <c:scaling>
          <c:orientation val="minMax"/>
          <c:max val="1.0"/>
        </c:scaling>
        <c:delete val="1"/>
        <c:axPos val="b"/>
        <c:numFmt formatCode="0%" sourceLinked="1"/>
        <c:majorTickMark val="none"/>
        <c:minorTickMark val="none"/>
        <c:tickLblPos val="none"/>
        <c:crossAx val="2125506120"/>
        <c:crosses val="autoZero"/>
        <c:crossBetween val="between"/>
      </c:valAx>
    </c:plotArea>
    <c:legend>
      <c:legendPos val="t"/>
      <c:layout/>
      <c:overlay val="0"/>
    </c:legend>
    <c:plotVisOnly val="1"/>
    <c:dispBlanksAs val="gap"/>
    <c:showDLblsOverMax val="0"/>
  </c:chart>
  <c:txPr>
    <a:bodyPr/>
    <a:lstStyle/>
    <a:p>
      <a:pPr>
        <a:defRPr sz="1800"/>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title>
      <c:tx>
        <c:rich>
          <a:bodyPr/>
          <a:lstStyle/>
          <a:p>
            <a:pPr>
              <a:defRPr/>
            </a:pPr>
            <a:r>
              <a:rPr lang="en-US" dirty="0" smtClean="0"/>
              <a:t>Rating</a:t>
            </a:r>
            <a:r>
              <a:rPr lang="en-US" baseline="0" dirty="0" smtClean="0"/>
              <a:t> of High (4) or Very High (5) Level of Difficulty</a:t>
            </a:r>
          </a:p>
        </c:rich>
      </c:tx>
      <c:layout/>
      <c:overlay val="0"/>
    </c:title>
    <c:autoTitleDeleted val="0"/>
    <c:plotArea>
      <c:layout/>
      <c:barChart>
        <c:barDir val="bar"/>
        <c:grouping val="clustered"/>
        <c:varyColors val="0"/>
        <c:ser>
          <c:idx val="0"/>
          <c:order val="0"/>
          <c:tx>
            <c:strRef>
              <c:f>Sheet1!$B$1</c:f>
              <c:strCache>
                <c:ptCount val="1"/>
                <c:pt idx="0">
                  <c:v>% of Sample</c:v>
                </c:pt>
              </c:strCache>
            </c:strRef>
          </c:tx>
          <c:invertIfNegative val="0"/>
          <c:dLbls>
            <c:txPr>
              <a:bodyPr/>
              <a:lstStyle/>
              <a:p>
                <a:pPr>
                  <a:defRPr sz="1800"/>
                </a:pPr>
                <a:endParaRPr lang="en-US"/>
              </a:p>
            </c:txPr>
            <c:showLegendKey val="0"/>
            <c:showVal val="1"/>
            <c:showCatName val="0"/>
            <c:showSerName val="0"/>
            <c:showPercent val="0"/>
            <c:showBubbleSize val="0"/>
            <c:showLeaderLines val="0"/>
          </c:dLbls>
          <c:cat>
            <c:strRef>
              <c:f>Sheet1!$A$2:$A$12</c:f>
              <c:strCache>
                <c:ptCount val="11"/>
                <c:pt idx="0">
                  <c:v>Promotion via smart phones*</c:v>
                </c:pt>
                <c:pt idx="1">
                  <c:v>Integration with Work/Life &amp; Wellness</c:v>
                </c:pt>
                <c:pt idx="2">
                  <c:v>Promotion via the Internet</c:v>
                </c:pt>
                <c:pt idx="3">
                  <c:v>Balancing budget, staff and quality</c:v>
                </c:pt>
                <c:pt idx="4">
                  <c:v>Relationship-building activities w client</c:v>
                </c:pt>
                <c:pt idx="5">
                  <c:v>Promoting EAP to employees</c:v>
                </c:pt>
                <c:pt idx="6">
                  <c:v>Promoting EAP to managers</c:v>
                </c:pt>
                <c:pt idx="7">
                  <c:v>Promotimg EAP to family</c:v>
                </c:pt>
                <c:pt idx="8">
                  <c:v>Quantifying value of EAP</c:v>
                </c:pt>
                <c:pt idx="9">
                  <c:v>Opportunities for proactive strategic role</c:v>
                </c:pt>
                <c:pt idx="10">
                  <c:v>Face-time with management</c:v>
                </c:pt>
              </c:strCache>
            </c:strRef>
          </c:cat>
          <c:val>
            <c:numRef>
              <c:f>Sheet1!$B$2:$B$12</c:f>
              <c:numCache>
                <c:formatCode>0%</c:formatCode>
                <c:ptCount val="11"/>
                <c:pt idx="0">
                  <c:v>0.34</c:v>
                </c:pt>
                <c:pt idx="1">
                  <c:v>0.28</c:v>
                </c:pt>
                <c:pt idx="2">
                  <c:v>0.34</c:v>
                </c:pt>
                <c:pt idx="3">
                  <c:v>0.37</c:v>
                </c:pt>
                <c:pt idx="4">
                  <c:v>0.51</c:v>
                </c:pt>
                <c:pt idx="5">
                  <c:v>0.45</c:v>
                </c:pt>
                <c:pt idx="6">
                  <c:v>0.47</c:v>
                </c:pt>
                <c:pt idx="7">
                  <c:v>0.52</c:v>
                </c:pt>
                <c:pt idx="8">
                  <c:v>0.52</c:v>
                </c:pt>
                <c:pt idx="9">
                  <c:v>0.49</c:v>
                </c:pt>
                <c:pt idx="10">
                  <c:v>0.6</c:v>
                </c:pt>
              </c:numCache>
            </c:numRef>
          </c:val>
        </c:ser>
        <c:dLbls>
          <c:showLegendKey val="0"/>
          <c:showVal val="1"/>
          <c:showCatName val="0"/>
          <c:showSerName val="0"/>
          <c:showPercent val="0"/>
          <c:showBubbleSize val="0"/>
        </c:dLbls>
        <c:gapWidth val="150"/>
        <c:overlap val="-25"/>
        <c:axId val="2137326568"/>
        <c:axId val="2137299208"/>
      </c:barChart>
      <c:catAx>
        <c:axId val="2137326568"/>
        <c:scaling>
          <c:orientation val="minMax"/>
        </c:scaling>
        <c:delete val="0"/>
        <c:axPos val="l"/>
        <c:majorTickMark val="none"/>
        <c:minorTickMark val="none"/>
        <c:tickLblPos val="nextTo"/>
        <c:txPr>
          <a:bodyPr/>
          <a:lstStyle/>
          <a:p>
            <a:pPr>
              <a:defRPr sz="1800" b="0" i="0"/>
            </a:pPr>
            <a:endParaRPr lang="en-US"/>
          </a:p>
        </c:txPr>
        <c:crossAx val="2137299208"/>
        <c:crosses val="autoZero"/>
        <c:auto val="1"/>
        <c:lblAlgn val="ctr"/>
        <c:lblOffset val="100"/>
        <c:noMultiLvlLbl val="0"/>
      </c:catAx>
      <c:valAx>
        <c:axId val="2137299208"/>
        <c:scaling>
          <c:orientation val="minMax"/>
          <c:max val="1.0"/>
        </c:scaling>
        <c:delete val="1"/>
        <c:axPos val="b"/>
        <c:numFmt formatCode="0%" sourceLinked="1"/>
        <c:majorTickMark val="none"/>
        <c:minorTickMark val="none"/>
        <c:tickLblPos val="none"/>
        <c:crossAx val="2137326568"/>
        <c:crosses val="autoZero"/>
        <c:crossBetween val="between"/>
      </c:valAx>
    </c:plotArea>
    <c:legend>
      <c:legendPos val="t"/>
      <c:layout/>
      <c:overlay val="0"/>
    </c:legend>
    <c:plotVisOnly val="1"/>
    <c:dispBlanksAs val="gap"/>
    <c:showDLblsOverMax val="0"/>
  </c:chart>
  <c:txPr>
    <a:bodyPr/>
    <a:lstStyle/>
    <a:p>
      <a:pPr>
        <a:defRPr sz="1800"/>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title>
      <c:tx>
        <c:rich>
          <a:bodyPr/>
          <a:lstStyle/>
          <a:p>
            <a:pPr>
              <a:defRPr/>
            </a:pPr>
            <a:r>
              <a:rPr lang="en-US" baseline="0" dirty="0" smtClean="0"/>
              <a:t>Rating of High(4)  or Very High (5) Level of Difficulty</a:t>
            </a:r>
            <a:endParaRPr lang="en-US" dirty="0"/>
          </a:p>
        </c:rich>
      </c:tx>
      <c:layout/>
      <c:overlay val="0"/>
    </c:title>
    <c:autoTitleDeleted val="0"/>
    <c:plotArea>
      <c:layout/>
      <c:barChart>
        <c:barDir val="bar"/>
        <c:grouping val="clustered"/>
        <c:varyColors val="0"/>
        <c:ser>
          <c:idx val="0"/>
          <c:order val="0"/>
          <c:tx>
            <c:strRef>
              <c:f>Sheet1!$B$1</c:f>
              <c:strCache>
                <c:ptCount val="1"/>
                <c:pt idx="0">
                  <c:v>% of Sample</c:v>
                </c:pt>
              </c:strCache>
            </c:strRef>
          </c:tx>
          <c:invertIfNegative val="0"/>
          <c:cat>
            <c:strRef>
              <c:f>Sheet1!$A$2:$A$8</c:f>
              <c:strCache>
                <c:ptCount val="7"/>
                <c:pt idx="0">
                  <c:v>Supervision of business partners</c:v>
                </c:pt>
                <c:pt idx="1">
                  <c:v>Providing services in other countries*</c:v>
                </c:pt>
                <c:pt idx="2">
                  <c:v>Staffing in non-HQ locations</c:v>
                </c:pt>
                <c:pt idx="3">
                  <c:v>Supervision of network affiliates</c:v>
                </c:pt>
                <c:pt idx="4">
                  <c:v>Maintaining IT (technology)</c:v>
                </c:pt>
                <c:pt idx="5">
                  <c:v>Outcomes measurement strategy</c:v>
                </c:pt>
                <c:pt idx="6">
                  <c:v>Educating brokers on EAP value</c:v>
                </c:pt>
              </c:strCache>
            </c:strRef>
          </c:cat>
          <c:val>
            <c:numRef>
              <c:f>Sheet1!$B$2:$B$8</c:f>
              <c:numCache>
                <c:formatCode>0%</c:formatCode>
                <c:ptCount val="7"/>
                <c:pt idx="0">
                  <c:v>0.17</c:v>
                </c:pt>
                <c:pt idx="1">
                  <c:v>0.24</c:v>
                </c:pt>
                <c:pt idx="2">
                  <c:v>0.24</c:v>
                </c:pt>
                <c:pt idx="3">
                  <c:v>0.36</c:v>
                </c:pt>
                <c:pt idx="4">
                  <c:v>0.47</c:v>
                </c:pt>
                <c:pt idx="5">
                  <c:v>0.49</c:v>
                </c:pt>
                <c:pt idx="6">
                  <c:v>0.51</c:v>
                </c:pt>
              </c:numCache>
            </c:numRef>
          </c:val>
        </c:ser>
        <c:dLbls>
          <c:showLegendKey val="0"/>
          <c:showVal val="1"/>
          <c:showCatName val="0"/>
          <c:showSerName val="0"/>
          <c:showPercent val="0"/>
          <c:showBubbleSize val="0"/>
        </c:dLbls>
        <c:gapWidth val="150"/>
        <c:overlap val="-25"/>
        <c:axId val="2132215128"/>
        <c:axId val="2132220136"/>
      </c:barChart>
      <c:catAx>
        <c:axId val="2132215128"/>
        <c:scaling>
          <c:orientation val="minMax"/>
        </c:scaling>
        <c:delete val="0"/>
        <c:axPos val="l"/>
        <c:majorTickMark val="none"/>
        <c:minorTickMark val="none"/>
        <c:tickLblPos val="nextTo"/>
        <c:txPr>
          <a:bodyPr/>
          <a:lstStyle/>
          <a:p>
            <a:pPr>
              <a:defRPr sz="1800" b="1" i="0"/>
            </a:pPr>
            <a:endParaRPr lang="en-US"/>
          </a:p>
        </c:txPr>
        <c:crossAx val="2132220136"/>
        <c:crosses val="autoZero"/>
        <c:auto val="1"/>
        <c:lblAlgn val="ctr"/>
        <c:lblOffset val="100"/>
        <c:noMultiLvlLbl val="0"/>
      </c:catAx>
      <c:valAx>
        <c:axId val="2132220136"/>
        <c:scaling>
          <c:orientation val="minMax"/>
          <c:max val="0.6"/>
        </c:scaling>
        <c:delete val="1"/>
        <c:axPos val="b"/>
        <c:numFmt formatCode="0%" sourceLinked="1"/>
        <c:majorTickMark val="none"/>
        <c:minorTickMark val="none"/>
        <c:tickLblPos val="none"/>
        <c:crossAx val="2132215128"/>
        <c:crosses val="autoZero"/>
        <c:crossBetween val="between"/>
        <c:majorUnit val="0.6"/>
      </c:valAx>
    </c:plotArea>
    <c:legend>
      <c:legendPos val="t"/>
      <c:layout/>
      <c:overlay val="0"/>
    </c:legend>
    <c:plotVisOnly val="1"/>
    <c:dispBlanksAs val="gap"/>
    <c:showDLblsOverMax val="0"/>
  </c:chart>
  <c:txPr>
    <a:bodyPr/>
    <a:lstStyle/>
    <a:p>
      <a:pPr>
        <a:defRPr sz="1800"/>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title>
      <c:tx>
        <c:rich>
          <a:bodyPr/>
          <a:lstStyle/>
          <a:p>
            <a:pPr>
              <a:defRPr/>
            </a:pPr>
            <a:r>
              <a:rPr lang="en-US" dirty="0" smtClean="0"/>
              <a:t>Rating</a:t>
            </a:r>
            <a:r>
              <a:rPr lang="en-US" baseline="0" dirty="0" smtClean="0"/>
              <a:t> of High (4) or Very High (5) Level of Importance</a:t>
            </a:r>
          </a:p>
        </c:rich>
      </c:tx>
      <c:layout/>
      <c:overlay val="0"/>
    </c:title>
    <c:autoTitleDeleted val="0"/>
    <c:plotArea>
      <c:layout/>
      <c:barChart>
        <c:barDir val="bar"/>
        <c:grouping val="clustered"/>
        <c:varyColors val="0"/>
        <c:ser>
          <c:idx val="0"/>
          <c:order val="0"/>
          <c:tx>
            <c:strRef>
              <c:f>Sheet1!$B$1</c:f>
              <c:strCache>
                <c:ptCount val="1"/>
                <c:pt idx="0">
                  <c:v>% of Sample</c:v>
                </c:pt>
              </c:strCache>
            </c:strRef>
          </c:tx>
          <c:invertIfNegative val="0"/>
          <c:dLbls>
            <c:txPr>
              <a:bodyPr/>
              <a:lstStyle/>
              <a:p>
                <a:pPr>
                  <a:defRPr sz="1800"/>
                </a:pPr>
                <a:endParaRPr lang="en-US"/>
              </a:p>
            </c:txPr>
            <c:showLegendKey val="0"/>
            <c:showVal val="1"/>
            <c:showCatName val="0"/>
            <c:showSerName val="0"/>
            <c:showPercent val="0"/>
            <c:showBubbleSize val="0"/>
            <c:showLeaderLines val="0"/>
          </c:dLbls>
          <c:cat>
            <c:strRef>
              <c:f>Sheet1!$A$2:$A$12</c:f>
              <c:strCache>
                <c:ptCount val="11"/>
                <c:pt idx="0">
                  <c:v>Acquired another EAP</c:v>
                </c:pt>
                <c:pt idx="1">
                  <c:v>Increased sales force</c:v>
                </c:pt>
                <c:pt idx="2">
                  <c:v>Expanded sales region</c:v>
                </c:pt>
                <c:pt idx="3">
                  <c:v>Cross-selling with partner</c:v>
                </c:pt>
                <c:pt idx="4">
                  <c:v>Social media</c:v>
                </c:pt>
                <c:pt idx="5">
                  <c:v>Enhanced technological capabilities</c:v>
                </c:pt>
                <c:pt idx="6">
                  <c:v>Enhanced broker engagement</c:v>
                </c:pt>
                <c:pt idx="7">
                  <c:v>New EAP product offerings</c:v>
                </c:pt>
                <c:pt idx="8">
                  <c:v>New strategtic partnerships</c:v>
                </c:pt>
                <c:pt idx="9">
                  <c:v>Improvements to EAP product</c:v>
                </c:pt>
                <c:pt idx="10">
                  <c:v>Product pricing</c:v>
                </c:pt>
              </c:strCache>
            </c:strRef>
          </c:cat>
          <c:val>
            <c:numRef>
              <c:f>Sheet1!$B$2:$B$12</c:f>
              <c:numCache>
                <c:formatCode>0%</c:formatCode>
                <c:ptCount val="11"/>
                <c:pt idx="0">
                  <c:v>0.1</c:v>
                </c:pt>
                <c:pt idx="1">
                  <c:v>0.15</c:v>
                </c:pt>
                <c:pt idx="2">
                  <c:v>0.17</c:v>
                </c:pt>
                <c:pt idx="3">
                  <c:v>0.24</c:v>
                </c:pt>
                <c:pt idx="4">
                  <c:v>0.25</c:v>
                </c:pt>
                <c:pt idx="5">
                  <c:v>0.3</c:v>
                </c:pt>
                <c:pt idx="6">
                  <c:v>0.35</c:v>
                </c:pt>
                <c:pt idx="7">
                  <c:v>0.35</c:v>
                </c:pt>
                <c:pt idx="8">
                  <c:v>0.38</c:v>
                </c:pt>
                <c:pt idx="9">
                  <c:v>0.39</c:v>
                </c:pt>
                <c:pt idx="10">
                  <c:v>0.74</c:v>
                </c:pt>
              </c:numCache>
            </c:numRef>
          </c:val>
        </c:ser>
        <c:dLbls>
          <c:showLegendKey val="0"/>
          <c:showVal val="1"/>
          <c:showCatName val="0"/>
          <c:showSerName val="0"/>
          <c:showPercent val="0"/>
          <c:showBubbleSize val="0"/>
        </c:dLbls>
        <c:gapWidth val="150"/>
        <c:overlap val="-25"/>
        <c:axId val="2132260440"/>
        <c:axId val="2132270424"/>
      </c:barChart>
      <c:catAx>
        <c:axId val="2132260440"/>
        <c:scaling>
          <c:orientation val="minMax"/>
        </c:scaling>
        <c:delete val="0"/>
        <c:axPos val="l"/>
        <c:majorTickMark val="none"/>
        <c:minorTickMark val="none"/>
        <c:tickLblPos val="nextTo"/>
        <c:txPr>
          <a:bodyPr/>
          <a:lstStyle/>
          <a:p>
            <a:pPr>
              <a:defRPr sz="1800" b="0" i="0"/>
            </a:pPr>
            <a:endParaRPr lang="en-US"/>
          </a:p>
        </c:txPr>
        <c:crossAx val="2132270424"/>
        <c:crosses val="autoZero"/>
        <c:auto val="1"/>
        <c:lblAlgn val="ctr"/>
        <c:lblOffset val="100"/>
        <c:noMultiLvlLbl val="0"/>
      </c:catAx>
      <c:valAx>
        <c:axId val="2132270424"/>
        <c:scaling>
          <c:orientation val="minMax"/>
          <c:max val="1.0"/>
        </c:scaling>
        <c:delete val="1"/>
        <c:axPos val="b"/>
        <c:numFmt formatCode="0%" sourceLinked="1"/>
        <c:majorTickMark val="none"/>
        <c:minorTickMark val="none"/>
        <c:tickLblPos val="none"/>
        <c:crossAx val="2132260440"/>
        <c:crosses val="autoZero"/>
        <c:crossBetween val="between"/>
      </c:valAx>
    </c:plotArea>
    <c:legend>
      <c:legendPos val="t"/>
      <c:layout/>
      <c:overlay val="0"/>
    </c:legend>
    <c:plotVisOnly val="1"/>
    <c:dispBlanksAs val="gap"/>
    <c:showDLblsOverMax val="0"/>
  </c:chart>
  <c:txPr>
    <a:bodyPr/>
    <a:lstStyle/>
    <a:p>
      <a:pPr>
        <a:defRPr sz="1800"/>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title>
      <c:tx>
        <c:rich>
          <a:bodyPr/>
          <a:lstStyle/>
          <a:p>
            <a:pPr>
              <a:defRPr/>
            </a:pPr>
            <a:r>
              <a:rPr lang="en-US" dirty="0" smtClean="0"/>
              <a:t>Rating</a:t>
            </a:r>
            <a:r>
              <a:rPr lang="en-US" baseline="0" dirty="0" smtClean="0"/>
              <a:t> of High (4) or Very High (5) Level of Importance</a:t>
            </a:r>
          </a:p>
        </c:rich>
      </c:tx>
      <c:layout/>
      <c:overlay val="0"/>
    </c:title>
    <c:autoTitleDeleted val="0"/>
    <c:plotArea>
      <c:layout/>
      <c:barChart>
        <c:barDir val="bar"/>
        <c:grouping val="clustered"/>
        <c:varyColors val="0"/>
        <c:ser>
          <c:idx val="0"/>
          <c:order val="0"/>
          <c:tx>
            <c:strRef>
              <c:f>Sheet1!$B$1</c:f>
              <c:strCache>
                <c:ptCount val="1"/>
                <c:pt idx="0">
                  <c:v>% of Sample</c:v>
                </c:pt>
              </c:strCache>
            </c:strRef>
          </c:tx>
          <c:invertIfNegative val="0"/>
          <c:dLbls>
            <c:txPr>
              <a:bodyPr/>
              <a:lstStyle/>
              <a:p>
                <a:pPr>
                  <a:defRPr sz="1800"/>
                </a:pPr>
                <a:endParaRPr lang="en-US"/>
              </a:p>
            </c:txPr>
            <c:showLegendKey val="0"/>
            <c:showVal val="1"/>
            <c:showCatName val="0"/>
            <c:showSerName val="0"/>
            <c:showPercent val="0"/>
            <c:showBubbleSize val="0"/>
            <c:showLeaderLines val="0"/>
          </c:dLbls>
          <c:cat>
            <c:strRef>
              <c:f>Sheet1!$A$2:$A$9</c:f>
              <c:strCache>
                <c:ptCount val="8"/>
                <c:pt idx="0">
                  <c:v>EAP product quality</c:v>
                </c:pt>
                <c:pt idx="1">
                  <c:v>EAP product features</c:v>
                </c:pt>
                <c:pt idx="2">
                  <c:v>EAP discontinued as benefit</c:v>
                </c:pt>
                <c:pt idx="3">
                  <c:v>Client downsized staff</c:v>
                </c:pt>
                <c:pt idx="4">
                  <c:v>Resistence from brokers</c:v>
                </c:pt>
                <c:pt idx="5">
                  <c:v>Economy downturn</c:v>
                </c:pt>
                <c:pt idx="6">
                  <c:v>Price competition</c:v>
                </c:pt>
                <c:pt idx="7">
                  <c:v>Switch to "Free EAP"</c:v>
                </c:pt>
              </c:strCache>
            </c:strRef>
          </c:cat>
          <c:val>
            <c:numRef>
              <c:f>Sheet1!$B$2:$B$9</c:f>
              <c:numCache>
                <c:formatCode>0%</c:formatCode>
                <c:ptCount val="8"/>
                <c:pt idx="0">
                  <c:v>0.04</c:v>
                </c:pt>
                <c:pt idx="1">
                  <c:v>0.05</c:v>
                </c:pt>
                <c:pt idx="2">
                  <c:v>0.19</c:v>
                </c:pt>
                <c:pt idx="3">
                  <c:v>0.2</c:v>
                </c:pt>
                <c:pt idx="4">
                  <c:v>0.22</c:v>
                </c:pt>
                <c:pt idx="5">
                  <c:v>0.36</c:v>
                </c:pt>
                <c:pt idx="6">
                  <c:v>0.44</c:v>
                </c:pt>
                <c:pt idx="7">
                  <c:v>0.45</c:v>
                </c:pt>
              </c:numCache>
            </c:numRef>
          </c:val>
        </c:ser>
        <c:dLbls>
          <c:showLegendKey val="0"/>
          <c:showVal val="1"/>
          <c:showCatName val="0"/>
          <c:showSerName val="0"/>
          <c:showPercent val="0"/>
          <c:showBubbleSize val="0"/>
        </c:dLbls>
        <c:gapWidth val="150"/>
        <c:overlap val="-25"/>
        <c:axId val="2137281624"/>
        <c:axId val="2129366504"/>
      </c:barChart>
      <c:catAx>
        <c:axId val="2137281624"/>
        <c:scaling>
          <c:orientation val="minMax"/>
        </c:scaling>
        <c:delete val="0"/>
        <c:axPos val="l"/>
        <c:majorTickMark val="none"/>
        <c:minorTickMark val="none"/>
        <c:tickLblPos val="nextTo"/>
        <c:txPr>
          <a:bodyPr/>
          <a:lstStyle/>
          <a:p>
            <a:pPr>
              <a:defRPr sz="2400" b="0" i="0"/>
            </a:pPr>
            <a:endParaRPr lang="en-US"/>
          </a:p>
        </c:txPr>
        <c:crossAx val="2129366504"/>
        <c:crosses val="autoZero"/>
        <c:auto val="1"/>
        <c:lblAlgn val="ctr"/>
        <c:lblOffset val="100"/>
        <c:noMultiLvlLbl val="0"/>
      </c:catAx>
      <c:valAx>
        <c:axId val="2129366504"/>
        <c:scaling>
          <c:orientation val="minMax"/>
          <c:max val="1.0"/>
        </c:scaling>
        <c:delete val="1"/>
        <c:axPos val="b"/>
        <c:numFmt formatCode="0%" sourceLinked="1"/>
        <c:majorTickMark val="none"/>
        <c:minorTickMark val="none"/>
        <c:tickLblPos val="none"/>
        <c:crossAx val="2137281624"/>
        <c:crosses val="autoZero"/>
        <c:crossBetween val="between"/>
      </c:valAx>
    </c:plotArea>
    <c:legend>
      <c:legendPos val="t"/>
      <c:layout/>
      <c:overlay val="0"/>
    </c:legend>
    <c:plotVisOnly val="1"/>
    <c:dispBlanksAs val="gap"/>
    <c:showDLblsOverMax val="0"/>
  </c:chart>
  <c:txPr>
    <a:bodyPr/>
    <a:lstStyle/>
    <a:p>
      <a:pPr>
        <a:defRPr sz="1800"/>
      </a:pPr>
      <a:endParaRPr lang="en-US"/>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Sheet1!$B$1</c:f>
              <c:strCache>
                <c:ptCount val="1"/>
                <c:pt idx="0">
                  <c:v>%</c:v>
                </c:pt>
              </c:strCache>
            </c:strRef>
          </c:tx>
          <c:invertIfNegative val="0"/>
          <c:dPt>
            <c:idx val="1"/>
            <c:invertIfNegative val="0"/>
            <c:bubble3D val="0"/>
            <c:spPr>
              <a:solidFill>
                <a:sysClr val="windowText" lastClr="000000">
                  <a:lumMod val="95000"/>
                  <a:lumOff val="5000"/>
                </a:sysClr>
              </a:solidFill>
            </c:spPr>
          </c:dPt>
          <c:dPt>
            <c:idx val="2"/>
            <c:invertIfNegative val="0"/>
            <c:bubble3D val="0"/>
            <c:spPr>
              <a:solidFill>
                <a:sysClr val="window" lastClr="FFFFFF">
                  <a:lumMod val="75000"/>
                </a:sysClr>
              </a:solidFill>
            </c:spPr>
          </c:dPt>
          <c:dPt>
            <c:idx val="3"/>
            <c:invertIfNegative val="0"/>
            <c:bubble3D val="0"/>
            <c:spPr>
              <a:solidFill>
                <a:srgbClr val="9BBB59">
                  <a:lumMod val="75000"/>
                </a:srgbClr>
              </a:solidFill>
            </c:spPr>
          </c:dPt>
          <c:dPt>
            <c:idx val="4"/>
            <c:invertIfNegative val="0"/>
            <c:bubble3D val="0"/>
            <c:spPr>
              <a:solidFill>
                <a:srgbClr val="008000"/>
              </a:solidFill>
            </c:spPr>
          </c:dPt>
          <c:cat>
            <c:strRef>
              <c:f>Sheet1!$A$2:$A$6</c:f>
              <c:strCache>
                <c:ptCount val="5"/>
                <c:pt idx="0">
                  <c:v>Very Pessimistic</c:v>
                </c:pt>
                <c:pt idx="1">
                  <c:v>Pessimistic</c:v>
                </c:pt>
                <c:pt idx="2">
                  <c:v>Neither</c:v>
                </c:pt>
                <c:pt idx="3">
                  <c:v>Optimistic</c:v>
                </c:pt>
                <c:pt idx="4">
                  <c:v>Very Optimistic</c:v>
                </c:pt>
              </c:strCache>
            </c:strRef>
          </c:cat>
          <c:val>
            <c:numRef>
              <c:f>Sheet1!$B$2:$B$6</c:f>
              <c:numCache>
                <c:formatCode>General</c:formatCode>
                <c:ptCount val="5"/>
                <c:pt idx="0">
                  <c:v>0.0</c:v>
                </c:pt>
                <c:pt idx="1">
                  <c:v>12.0</c:v>
                </c:pt>
                <c:pt idx="2">
                  <c:v>5.0</c:v>
                </c:pt>
                <c:pt idx="3">
                  <c:v>44.0</c:v>
                </c:pt>
                <c:pt idx="4">
                  <c:v>39.0</c:v>
                </c:pt>
              </c:numCache>
            </c:numRef>
          </c:val>
        </c:ser>
        <c:dLbls>
          <c:showLegendKey val="0"/>
          <c:showVal val="0"/>
          <c:showCatName val="0"/>
          <c:showSerName val="0"/>
          <c:showPercent val="0"/>
          <c:showBubbleSize val="0"/>
        </c:dLbls>
        <c:gapWidth val="150"/>
        <c:axId val="2132379368"/>
        <c:axId val="2132382344"/>
      </c:barChart>
      <c:catAx>
        <c:axId val="2132379368"/>
        <c:scaling>
          <c:orientation val="minMax"/>
        </c:scaling>
        <c:delete val="0"/>
        <c:axPos val="b"/>
        <c:majorTickMark val="none"/>
        <c:minorTickMark val="none"/>
        <c:tickLblPos val="nextTo"/>
        <c:crossAx val="2132382344"/>
        <c:crosses val="autoZero"/>
        <c:auto val="1"/>
        <c:lblAlgn val="ctr"/>
        <c:lblOffset val="100"/>
        <c:noMultiLvlLbl val="0"/>
      </c:catAx>
      <c:valAx>
        <c:axId val="2132382344"/>
        <c:scaling>
          <c:orientation val="minMax"/>
          <c:max val="50.0"/>
        </c:scaling>
        <c:delete val="0"/>
        <c:axPos val="l"/>
        <c:majorGridlines/>
        <c:title>
          <c:tx>
            <c:rich>
              <a:bodyPr/>
              <a:lstStyle/>
              <a:p>
                <a:pPr>
                  <a:defRPr/>
                </a:pPr>
                <a:r>
                  <a:rPr lang="en-US" dirty="0" smtClean="0"/>
                  <a:t>Percent</a:t>
                </a:r>
                <a:r>
                  <a:rPr lang="en-US" baseline="0" dirty="0" smtClean="0"/>
                  <a:t> of Total Sample</a:t>
                </a:r>
                <a:endParaRPr lang="en-US" dirty="0"/>
              </a:p>
            </c:rich>
          </c:tx>
          <c:layout/>
          <c:overlay val="0"/>
        </c:title>
        <c:numFmt formatCode="General" sourceLinked="1"/>
        <c:majorTickMark val="none"/>
        <c:minorTickMark val="none"/>
        <c:tickLblPos val="nextTo"/>
        <c:crossAx val="2132379368"/>
        <c:crosses val="autoZero"/>
        <c:crossBetween val="between"/>
        <c:majorUnit val="50.0"/>
      </c:valAx>
      <c:dTable>
        <c:showHorzBorder val="1"/>
        <c:showVertBorder val="1"/>
        <c:showOutline val="1"/>
        <c:showKeys val="1"/>
        <c:txPr>
          <a:bodyPr/>
          <a:lstStyle/>
          <a:p>
            <a:pPr rtl="0">
              <a:defRPr b="1" i="0"/>
            </a:pPr>
            <a:endParaRPr lang="en-US"/>
          </a:p>
        </c:txPr>
      </c:dTable>
    </c:plotArea>
    <c:plotVisOnly val="1"/>
    <c:dispBlanksAs val="gap"/>
    <c:showDLblsOverMax val="0"/>
  </c:chart>
  <c:txPr>
    <a:bodyPr/>
    <a:lstStyle/>
    <a:p>
      <a:pPr>
        <a:defRPr sz="1800"/>
      </a:pPr>
      <a:endParaRPr lang="en-US"/>
    </a:p>
  </c:txPr>
  <c:externalData r:id="rId2">
    <c:autoUpdate val="0"/>
  </c:externalData>
  <c:userShapes r:id="rId3"/>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65744386118402"/>
          <c:y val="0.124758093007274"/>
          <c:w val="0.532403762029746"/>
          <c:h val="0.708063050201085"/>
        </c:manualLayout>
      </c:layout>
      <c:barChart>
        <c:barDir val="bar"/>
        <c:grouping val="clustered"/>
        <c:varyColors val="0"/>
        <c:ser>
          <c:idx val="0"/>
          <c:order val="0"/>
          <c:tx>
            <c:strRef>
              <c:f>Sheet1!$B$1</c:f>
              <c:strCache>
                <c:ptCount val="1"/>
                <c:pt idx="0">
                  <c:v>% of Sample</c:v>
                </c:pt>
              </c:strCache>
            </c:strRef>
          </c:tx>
          <c:invertIfNegative val="0"/>
          <c:dLbls>
            <c:txPr>
              <a:bodyPr/>
              <a:lstStyle/>
              <a:p>
                <a:pPr>
                  <a:defRPr sz="2400" b="1" i="0"/>
                </a:pPr>
                <a:endParaRPr lang="en-US"/>
              </a:p>
            </c:txPr>
            <c:showLegendKey val="0"/>
            <c:showVal val="1"/>
            <c:showCatName val="0"/>
            <c:showSerName val="0"/>
            <c:showPercent val="0"/>
            <c:showBubbleSize val="0"/>
            <c:showLeaderLines val="0"/>
          </c:dLbls>
          <c:cat>
            <c:strRef>
              <c:f>Sheet1!$A$2:$A$6</c:f>
              <c:strCache>
                <c:ptCount val="5"/>
                <c:pt idx="0">
                  <c:v>MBHO</c:v>
                </c:pt>
                <c:pt idx="1">
                  <c:v>Other</c:v>
                </c:pt>
                <c:pt idx="2">
                  <c:v>Wellness</c:v>
                </c:pt>
                <c:pt idx="3">
                  <c:v>Work-Life</c:v>
                </c:pt>
                <c:pt idx="4">
                  <c:v>EAP</c:v>
                </c:pt>
              </c:strCache>
            </c:strRef>
          </c:cat>
          <c:val>
            <c:numRef>
              <c:f>Sheet1!$B$2:$B$6</c:f>
              <c:numCache>
                <c:formatCode>0%</c:formatCode>
                <c:ptCount val="5"/>
                <c:pt idx="0">
                  <c:v>0.2</c:v>
                </c:pt>
                <c:pt idx="1">
                  <c:v>0.27</c:v>
                </c:pt>
                <c:pt idx="2">
                  <c:v>0.49</c:v>
                </c:pt>
                <c:pt idx="3">
                  <c:v>0.74</c:v>
                </c:pt>
                <c:pt idx="4">
                  <c:v>0.99</c:v>
                </c:pt>
              </c:numCache>
            </c:numRef>
          </c:val>
        </c:ser>
        <c:dLbls>
          <c:showLegendKey val="0"/>
          <c:showVal val="1"/>
          <c:showCatName val="0"/>
          <c:showSerName val="0"/>
          <c:showPercent val="0"/>
          <c:showBubbleSize val="0"/>
        </c:dLbls>
        <c:gapWidth val="75"/>
        <c:axId val="2125921960"/>
        <c:axId val="2125929672"/>
      </c:barChart>
      <c:catAx>
        <c:axId val="2125921960"/>
        <c:scaling>
          <c:orientation val="minMax"/>
        </c:scaling>
        <c:delete val="0"/>
        <c:axPos val="l"/>
        <c:majorTickMark val="none"/>
        <c:minorTickMark val="none"/>
        <c:tickLblPos val="nextTo"/>
        <c:txPr>
          <a:bodyPr/>
          <a:lstStyle/>
          <a:p>
            <a:pPr>
              <a:defRPr sz="2400" b="1" i="0"/>
            </a:pPr>
            <a:endParaRPr lang="en-US"/>
          </a:p>
        </c:txPr>
        <c:crossAx val="2125929672"/>
        <c:crosses val="autoZero"/>
        <c:auto val="1"/>
        <c:lblAlgn val="ctr"/>
        <c:lblOffset val="100"/>
        <c:noMultiLvlLbl val="0"/>
      </c:catAx>
      <c:valAx>
        <c:axId val="2125929672"/>
        <c:scaling>
          <c:orientation val="minMax"/>
        </c:scaling>
        <c:delete val="0"/>
        <c:axPos val="b"/>
        <c:numFmt formatCode="0%" sourceLinked="1"/>
        <c:majorTickMark val="none"/>
        <c:minorTickMark val="none"/>
        <c:tickLblPos val="none"/>
        <c:crossAx val="2125921960"/>
        <c:crosses val="autoZero"/>
        <c:crossBetween val="between"/>
      </c:valAx>
    </c:plotArea>
    <c:legend>
      <c:legendPos val="t"/>
      <c:layout/>
      <c:overlay val="0"/>
    </c:legend>
    <c:plotVisOnly val="1"/>
    <c:dispBlanksAs val="gap"/>
    <c:showDLblsOverMax val="0"/>
  </c:chart>
  <c:txPr>
    <a:bodyPr/>
    <a:lstStyle/>
    <a:p>
      <a:pPr>
        <a:defRPr sz="1800"/>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65744386118402"/>
          <c:y val="0.124758093007274"/>
          <c:w val="0.532403762029746"/>
          <c:h val="0.708063050201085"/>
        </c:manualLayout>
      </c:layout>
      <c:barChart>
        <c:barDir val="bar"/>
        <c:grouping val="clustered"/>
        <c:varyColors val="0"/>
        <c:ser>
          <c:idx val="0"/>
          <c:order val="0"/>
          <c:tx>
            <c:strRef>
              <c:f>Sheet1!$B$1</c:f>
              <c:strCache>
                <c:ptCount val="1"/>
                <c:pt idx="0">
                  <c:v>% of Sample</c:v>
                </c:pt>
              </c:strCache>
            </c:strRef>
          </c:tx>
          <c:invertIfNegative val="0"/>
          <c:dLbls>
            <c:txPr>
              <a:bodyPr/>
              <a:lstStyle/>
              <a:p>
                <a:pPr>
                  <a:defRPr sz="2400" b="1" i="0"/>
                </a:pPr>
                <a:endParaRPr lang="en-US"/>
              </a:p>
            </c:txPr>
            <c:showLegendKey val="0"/>
            <c:showVal val="1"/>
            <c:showCatName val="0"/>
            <c:showSerName val="0"/>
            <c:showPercent val="0"/>
            <c:showBubbleSize val="0"/>
            <c:showLeaderLines val="0"/>
          </c:dLbls>
          <c:cat>
            <c:strRef>
              <c:f>Sheet1!$A$2:$A$5</c:f>
              <c:strCache>
                <c:ptCount val="4"/>
                <c:pt idx="0">
                  <c:v>Local</c:v>
                </c:pt>
                <c:pt idx="1">
                  <c:v>Regional</c:v>
                </c:pt>
                <c:pt idx="2">
                  <c:v>National</c:v>
                </c:pt>
                <c:pt idx="3">
                  <c:v>International / Global</c:v>
                </c:pt>
              </c:strCache>
            </c:strRef>
          </c:cat>
          <c:val>
            <c:numRef>
              <c:f>Sheet1!$B$2:$B$5</c:f>
              <c:numCache>
                <c:formatCode>0%</c:formatCode>
                <c:ptCount val="4"/>
                <c:pt idx="0">
                  <c:v>0.19</c:v>
                </c:pt>
                <c:pt idx="1">
                  <c:v>0.3</c:v>
                </c:pt>
                <c:pt idx="2">
                  <c:v>0.25</c:v>
                </c:pt>
                <c:pt idx="3">
                  <c:v>0.44</c:v>
                </c:pt>
              </c:numCache>
            </c:numRef>
          </c:val>
        </c:ser>
        <c:dLbls>
          <c:showLegendKey val="0"/>
          <c:showVal val="1"/>
          <c:showCatName val="0"/>
          <c:showSerName val="0"/>
          <c:showPercent val="0"/>
          <c:showBubbleSize val="0"/>
        </c:dLbls>
        <c:gapWidth val="75"/>
        <c:axId val="2122646232"/>
        <c:axId val="2122657768"/>
      </c:barChart>
      <c:catAx>
        <c:axId val="2122646232"/>
        <c:scaling>
          <c:orientation val="minMax"/>
        </c:scaling>
        <c:delete val="0"/>
        <c:axPos val="l"/>
        <c:majorTickMark val="none"/>
        <c:minorTickMark val="none"/>
        <c:tickLblPos val="nextTo"/>
        <c:txPr>
          <a:bodyPr/>
          <a:lstStyle/>
          <a:p>
            <a:pPr>
              <a:defRPr sz="2400" b="1" i="0"/>
            </a:pPr>
            <a:endParaRPr lang="en-US"/>
          </a:p>
        </c:txPr>
        <c:crossAx val="2122657768"/>
        <c:crosses val="autoZero"/>
        <c:auto val="1"/>
        <c:lblAlgn val="ctr"/>
        <c:lblOffset val="100"/>
        <c:noMultiLvlLbl val="0"/>
      </c:catAx>
      <c:valAx>
        <c:axId val="2122657768"/>
        <c:scaling>
          <c:orientation val="minMax"/>
        </c:scaling>
        <c:delete val="0"/>
        <c:axPos val="b"/>
        <c:numFmt formatCode="0%" sourceLinked="1"/>
        <c:majorTickMark val="none"/>
        <c:minorTickMark val="none"/>
        <c:tickLblPos val="none"/>
        <c:crossAx val="2122646232"/>
        <c:crosses val="autoZero"/>
        <c:crossBetween val="between"/>
      </c:valAx>
    </c:plotArea>
    <c:legend>
      <c:legendPos val="t"/>
      <c:layout/>
      <c:overlay val="0"/>
    </c:legend>
    <c:plotVisOnly val="1"/>
    <c:dispBlanksAs val="gap"/>
    <c:showDLblsOverMax val="0"/>
  </c:chart>
  <c:txPr>
    <a:bodyPr/>
    <a:lstStyle/>
    <a:p>
      <a:pPr>
        <a:defRPr sz="1800"/>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bar"/>
        <c:grouping val="clustered"/>
        <c:varyColors val="0"/>
        <c:ser>
          <c:idx val="0"/>
          <c:order val="0"/>
          <c:tx>
            <c:strRef>
              <c:f>Sheet1!$B$1</c:f>
              <c:strCache>
                <c:ptCount val="1"/>
                <c:pt idx="0">
                  <c:v>% of Sample</c:v>
                </c:pt>
              </c:strCache>
            </c:strRef>
          </c:tx>
          <c:invertIfNegative val="0"/>
          <c:dLbls>
            <c:txPr>
              <a:bodyPr/>
              <a:lstStyle/>
              <a:p>
                <a:pPr>
                  <a:defRPr sz="2400" b="1"/>
                </a:pPr>
                <a:endParaRPr lang="en-US"/>
              </a:p>
            </c:txPr>
            <c:showLegendKey val="0"/>
            <c:showVal val="1"/>
            <c:showCatName val="0"/>
            <c:showSerName val="0"/>
            <c:showPercent val="0"/>
            <c:showBubbleSize val="0"/>
            <c:showLeaderLines val="0"/>
          </c:dLbls>
          <c:cat>
            <c:strRef>
              <c:f>Sheet1!$A$2:$A$6</c:f>
              <c:strCache>
                <c:ptCount val="5"/>
                <c:pt idx="0">
                  <c:v>NBC</c:v>
                </c:pt>
                <c:pt idx="1">
                  <c:v>BIG/SBIRT</c:v>
                </c:pt>
                <c:pt idx="2">
                  <c:v>EASNA</c:v>
                </c:pt>
                <c:pt idx="3">
                  <c:v>SHRM</c:v>
                </c:pt>
                <c:pt idx="4">
                  <c:v>EAPA</c:v>
                </c:pt>
              </c:strCache>
            </c:strRef>
          </c:cat>
          <c:val>
            <c:numRef>
              <c:f>Sheet1!$B$2:$B$6</c:f>
              <c:numCache>
                <c:formatCode>0%</c:formatCode>
                <c:ptCount val="5"/>
                <c:pt idx="0">
                  <c:v>0.16</c:v>
                </c:pt>
                <c:pt idx="1">
                  <c:v>0.18</c:v>
                </c:pt>
                <c:pt idx="2">
                  <c:v>0.32</c:v>
                </c:pt>
                <c:pt idx="3">
                  <c:v>0.44</c:v>
                </c:pt>
                <c:pt idx="4">
                  <c:v>0.85</c:v>
                </c:pt>
              </c:numCache>
            </c:numRef>
          </c:val>
        </c:ser>
        <c:dLbls>
          <c:showLegendKey val="0"/>
          <c:showVal val="1"/>
          <c:showCatName val="0"/>
          <c:showSerName val="0"/>
          <c:showPercent val="0"/>
          <c:showBubbleSize val="0"/>
        </c:dLbls>
        <c:gapWidth val="75"/>
        <c:axId val="2123640712"/>
        <c:axId val="2123540888"/>
      </c:barChart>
      <c:catAx>
        <c:axId val="2123640712"/>
        <c:scaling>
          <c:orientation val="minMax"/>
        </c:scaling>
        <c:delete val="0"/>
        <c:axPos val="l"/>
        <c:majorTickMark val="none"/>
        <c:minorTickMark val="none"/>
        <c:tickLblPos val="nextTo"/>
        <c:txPr>
          <a:bodyPr/>
          <a:lstStyle/>
          <a:p>
            <a:pPr>
              <a:defRPr sz="2400" b="1" i="0"/>
            </a:pPr>
            <a:endParaRPr lang="en-US"/>
          </a:p>
        </c:txPr>
        <c:crossAx val="2123540888"/>
        <c:crosses val="autoZero"/>
        <c:auto val="1"/>
        <c:lblAlgn val="ctr"/>
        <c:lblOffset val="100"/>
        <c:noMultiLvlLbl val="0"/>
      </c:catAx>
      <c:valAx>
        <c:axId val="2123540888"/>
        <c:scaling>
          <c:orientation val="minMax"/>
          <c:max val="1.0"/>
        </c:scaling>
        <c:delete val="0"/>
        <c:axPos val="b"/>
        <c:numFmt formatCode="0%" sourceLinked="1"/>
        <c:majorTickMark val="none"/>
        <c:minorTickMark val="none"/>
        <c:tickLblPos val="none"/>
        <c:crossAx val="2123640712"/>
        <c:crosses val="autoZero"/>
        <c:crossBetween val="between"/>
      </c:valAx>
    </c:plotArea>
    <c:legend>
      <c:legendPos val="t"/>
      <c:layout/>
      <c:overlay val="0"/>
    </c:legend>
    <c:plotVisOnly val="1"/>
    <c:dispBlanksAs val="gap"/>
    <c:showDLblsOverMax val="0"/>
  </c:chart>
  <c:txPr>
    <a:bodyPr/>
    <a:lstStyle/>
    <a:p>
      <a:pPr>
        <a:defRPr sz="1800"/>
      </a:pPr>
      <a:endParaRPr lang="en-US"/>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65744386118402"/>
          <c:y val="0.124758093007274"/>
          <c:w val="0.532403762029746"/>
          <c:h val="0.708063050201085"/>
        </c:manualLayout>
      </c:layout>
      <c:barChart>
        <c:barDir val="bar"/>
        <c:grouping val="clustered"/>
        <c:varyColors val="0"/>
        <c:ser>
          <c:idx val="0"/>
          <c:order val="0"/>
          <c:tx>
            <c:strRef>
              <c:f>Sheet1!$B$1</c:f>
              <c:strCache>
                <c:ptCount val="1"/>
                <c:pt idx="0">
                  <c:v>% of Sample</c:v>
                </c:pt>
              </c:strCache>
            </c:strRef>
          </c:tx>
          <c:invertIfNegative val="0"/>
          <c:dLbls>
            <c:txPr>
              <a:bodyPr/>
              <a:lstStyle/>
              <a:p>
                <a:pPr>
                  <a:defRPr sz="2400" b="1" i="0"/>
                </a:pPr>
                <a:endParaRPr lang="en-US"/>
              </a:p>
            </c:txPr>
            <c:showLegendKey val="0"/>
            <c:showVal val="1"/>
            <c:showCatName val="0"/>
            <c:showSerName val="0"/>
            <c:showPercent val="0"/>
            <c:showBubbleSize val="0"/>
            <c:showLeaderLines val="0"/>
          </c:dLbls>
          <c:cat>
            <c:strRef>
              <c:f>Sheet1!$A$2:$A$6</c:f>
              <c:strCache>
                <c:ptCount val="5"/>
                <c:pt idx="0">
                  <c:v>Offer tuition reimbursement</c:v>
                </c:pt>
                <c:pt idx="1">
                  <c:v>Attend international conferences</c:v>
                </c:pt>
                <c:pt idx="2">
                  <c:v>Attend national conferences</c:v>
                </c:pt>
                <c:pt idx="3">
                  <c:v>Attend regional conferences</c:v>
                </c:pt>
                <c:pt idx="4">
                  <c:v>Attend local conferences</c:v>
                </c:pt>
              </c:strCache>
            </c:strRef>
          </c:cat>
          <c:val>
            <c:numRef>
              <c:f>Sheet1!$B$2:$B$6</c:f>
              <c:numCache>
                <c:formatCode>0%</c:formatCode>
                <c:ptCount val="5"/>
                <c:pt idx="0">
                  <c:v>0.43</c:v>
                </c:pt>
                <c:pt idx="1">
                  <c:v>0.34</c:v>
                </c:pt>
                <c:pt idx="2">
                  <c:v>0.62</c:v>
                </c:pt>
                <c:pt idx="3">
                  <c:v>0.6</c:v>
                </c:pt>
                <c:pt idx="4">
                  <c:v>0.68</c:v>
                </c:pt>
              </c:numCache>
            </c:numRef>
          </c:val>
        </c:ser>
        <c:dLbls>
          <c:showLegendKey val="0"/>
          <c:showVal val="1"/>
          <c:showCatName val="0"/>
          <c:showSerName val="0"/>
          <c:showPercent val="0"/>
          <c:showBubbleSize val="0"/>
        </c:dLbls>
        <c:gapWidth val="75"/>
        <c:axId val="2028206968"/>
        <c:axId val="2127923240"/>
      </c:barChart>
      <c:catAx>
        <c:axId val="2028206968"/>
        <c:scaling>
          <c:orientation val="minMax"/>
        </c:scaling>
        <c:delete val="0"/>
        <c:axPos val="l"/>
        <c:majorTickMark val="none"/>
        <c:minorTickMark val="none"/>
        <c:tickLblPos val="nextTo"/>
        <c:txPr>
          <a:bodyPr/>
          <a:lstStyle/>
          <a:p>
            <a:pPr>
              <a:defRPr sz="1800" b="0" i="0"/>
            </a:pPr>
            <a:endParaRPr lang="en-US"/>
          </a:p>
        </c:txPr>
        <c:crossAx val="2127923240"/>
        <c:crosses val="autoZero"/>
        <c:auto val="1"/>
        <c:lblAlgn val="ctr"/>
        <c:lblOffset val="100"/>
        <c:noMultiLvlLbl val="0"/>
      </c:catAx>
      <c:valAx>
        <c:axId val="2127923240"/>
        <c:scaling>
          <c:orientation val="minMax"/>
        </c:scaling>
        <c:delete val="0"/>
        <c:axPos val="b"/>
        <c:numFmt formatCode="0%" sourceLinked="1"/>
        <c:majorTickMark val="none"/>
        <c:minorTickMark val="none"/>
        <c:tickLblPos val="none"/>
        <c:crossAx val="2028206968"/>
        <c:crosses val="autoZero"/>
        <c:crossBetween val="between"/>
      </c:valAx>
    </c:plotArea>
    <c:legend>
      <c:legendPos val="t"/>
      <c:layout/>
      <c:overlay val="0"/>
    </c:legend>
    <c:plotVisOnly val="1"/>
    <c:dispBlanksAs val="gap"/>
    <c:showDLblsOverMax val="0"/>
  </c:chart>
  <c:txPr>
    <a:bodyPr/>
    <a:lstStyle/>
    <a:p>
      <a:pPr>
        <a:defRPr sz="1800"/>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0200617283950617"/>
          <c:y val="0.226503248381982"/>
          <c:w val="0.959876543209877"/>
          <c:h val="0.625305871964316"/>
        </c:manualLayout>
      </c:layout>
      <c:barChart>
        <c:barDir val="col"/>
        <c:grouping val="clustered"/>
        <c:varyColors val="0"/>
        <c:ser>
          <c:idx val="0"/>
          <c:order val="0"/>
          <c:tx>
            <c:strRef>
              <c:f>Sheet1!$A$2</c:f>
              <c:strCache>
                <c:ptCount val="1"/>
                <c:pt idx="0">
                  <c:v>Local</c:v>
                </c:pt>
              </c:strCache>
            </c:strRef>
          </c:tx>
          <c:invertIfNegative val="0"/>
          <c:cat>
            <c:strRef>
              <c:f>Sheet1!$B$1:$C$1</c:f>
              <c:strCache>
                <c:ptCount val="2"/>
                <c:pt idx="0">
                  <c:v>Mean</c:v>
                </c:pt>
                <c:pt idx="1">
                  <c:v>Median</c:v>
                </c:pt>
              </c:strCache>
            </c:strRef>
          </c:cat>
          <c:val>
            <c:numRef>
              <c:f>Sheet1!$B$2:$C$2</c:f>
              <c:numCache>
                <c:formatCode>_(* #,##0_);_(* \(#,##0\);_(* "-"??_);_(@_)</c:formatCode>
                <c:ptCount val="2"/>
                <c:pt idx="0">
                  <c:v>18.0</c:v>
                </c:pt>
                <c:pt idx="1">
                  <c:v>7.0</c:v>
                </c:pt>
              </c:numCache>
            </c:numRef>
          </c:val>
        </c:ser>
        <c:ser>
          <c:idx val="1"/>
          <c:order val="1"/>
          <c:tx>
            <c:strRef>
              <c:f>Sheet1!$A$3</c:f>
              <c:strCache>
                <c:ptCount val="1"/>
                <c:pt idx="0">
                  <c:v>Regional</c:v>
                </c:pt>
              </c:strCache>
            </c:strRef>
          </c:tx>
          <c:invertIfNegative val="0"/>
          <c:cat>
            <c:strRef>
              <c:f>Sheet1!$B$1:$C$1</c:f>
              <c:strCache>
                <c:ptCount val="2"/>
                <c:pt idx="0">
                  <c:v>Mean</c:v>
                </c:pt>
                <c:pt idx="1">
                  <c:v>Median</c:v>
                </c:pt>
              </c:strCache>
            </c:strRef>
          </c:cat>
          <c:val>
            <c:numRef>
              <c:f>Sheet1!$B$3:$C$3</c:f>
              <c:numCache>
                <c:formatCode>_(* #,##0_);_(* \(#,##0\);_(* "-"??_);_(@_)</c:formatCode>
                <c:ptCount val="2"/>
                <c:pt idx="0">
                  <c:v>15.0</c:v>
                </c:pt>
                <c:pt idx="1">
                  <c:v>12.0</c:v>
                </c:pt>
              </c:numCache>
            </c:numRef>
          </c:val>
        </c:ser>
        <c:ser>
          <c:idx val="2"/>
          <c:order val="2"/>
          <c:tx>
            <c:strRef>
              <c:f>Sheet1!$A$4</c:f>
              <c:strCache>
                <c:ptCount val="1"/>
                <c:pt idx="0">
                  <c:v>National</c:v>
                </c:pt>
              </c:strCache>
            </c:strRef>
          </c:tx>
          <c:invertIfNegative val="0"/>
          <c:cat>
            <c:strRef>
              <c:f>Sheet1!$B$1:$C$1</c:f>
              <c:strCache>
                <c:ptCount val="2"/>
                <c:pt idx="0">
                  <c:v>Mean</c:v>
                </c:pt>
                <c:pt idx="1">
                  <c:v>Median</c:v>
                </c:pt>
              </c:strCache>
            </c:strRef>
          </c:cat>
          <c:val>
            <c:numRef>
              <c:f>Sheet1!$B$4:$C$4</c:f>
              <c:numCache>
                <c:formatCode>_(* #,##0_);_(* \(#,##0\);_(* "-"??_);_(@_)</c:formatCode>
                <c:ptCount val="2"/>
                <c:pt idx="0">
                  <c:v>223.0</c:v>
                </c:pt>
                <c:pt idx="1">
                  <c:v>20.0</c:v>
                </c:pt>
              </c:numCache>
            </c:numRef>
          </c:val>
        </c:ser>
        <c:ser>
          <c:idx val="3"/>
          <c:order val="3"/>
          <c:tx>
            <c:strRef>
              <c:f>Sheet1!$A$5</c:f>
              <c:strCache>
                <c:ptCount val="1"/>
                <c:pt idx="0">
                  <c:v>International / Global</c:v>
                </c:pt>
              </c:strCache>
            </c:strRef>
          </c:tx>
          <c:invertIfNegative val="0"/>
          <c:cat>
            <c:strRef>
              <c:f>Sheet1!$B$1:$C$1</c:f>
              <c:strCache>
                <c:ptCount val="2"/>
                <c:pt idx="0">
                  <c:v>Mean</c:v>
                </c:pt>
                <c:pt idx="1">
                  <c:v>Median</c:v>
                </c:pt>
              </c:strCache>
            </c:strRef>
          </c:cat>
          <c:val>
            <c:numRef>
              <c:f>Sheet1!$B$5:$C$5</c:f>
              <c:numCache>
                <c:formatCode>_(* #,##0_);_(* \(#,##0\);_(* "-"??_);_(@_)</c:formatCode>
                <c:ptCount val="2"/>
                <c:pt idx="0">
                  <c:v>202.0</c:v>
                </c:pt>
                <c:pt idx="1">
                  <c:v>71.0</c:v>
                </c:pt>
              </c:numCache>
            </c:numRef>
          </c:val>
        </c:ser>
        <c:dLbls>
          <c:showLegendKey val="0"/>
          <c:showVal val="1"/>
          <c:showCatName val="0"/>
          <c:showSerName val="0"/>
          <c:showPercent val="0"/>
          <c:showBubbleSize val="0"/>
        </c:dLbls>
        <c:gapWidth val="150"/>
        <c:overlap val="-25"/>
        <c:axId val="2090434040"/>
        <c:axId val="2090415752"/>
      </c:barChart>
      <c:catAx>
        <c:axId val="2090434040"/>
        <c:scaling>
          <c:orientation val="minMax"/>
        </c:scaling>
        <c:delete val="0"/>
        <c:axPos val="b"/>
        <c:majorTickMark val="none"/>
        <c:minorTickMark val="none"/>
        <c:tickLblPos val="nextTo"/>
        <c:crossAx val="2090415752"/>
        <c:crosses val="autoZero"/>
        <c:auto val="1"/>
        <c:lblAlgn val="ctr"/>
        <c:lblOffset val="100"/>
        <c:noMultiLvlLbl val="0"/>
      </c:catAx>
      <c:valAx>
        <c:axId val="2090415752"/>
        <c:scaling>
          <c:orientation val="minMax"/>
        </c:scaling>
        <c:delete val="1"/>
        <c:axPos val="l"/>
        <c:numFmt formatCode="_(* #,##0_);_(* \(#,##0\);_(* &quot;-&quot;??_);_(@_)" sourceLinked="1"/>
        <c:majorTickMark val="none"/>
        <c:minorTickMark val="none"/>
        <c:tickLblPos val="none"/>
        <c:crossAx val="2090434040"/>
        <c:crosses val="autoZero"/>
        <c:crossBetween val="between"/>
      </c:valAx>
    </c:plotArea>
    <c:legend>
      <c:legendPos val="t"/>
      <c:layout/>
      <c:overlay val="0"/>
    </c:legend>
    <c:plotVisOnly val="1"/>
    <c:dispBlanksAs val="gap"/>
    <c:showDLblsOverMax val="0"/>
  </c:chart>
  <c:txPr>
    <a:bodyPr/>
    <a:lstStyle/>
    <a:p>
      <a:pPr>
        <a:defRPr sz="2400"/>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Sheet1!$B$1</c:f>
              <c:strCache>
                <c:ptCount val="1"/>
                <c:pt idx="0">
                  <c:v>Total Sample</c:v>
                </c:pt>
              </c:strCache>
            </c:strRef>
          </c:tx>
          <c:dPt>
            <c:idx val="0"/>
            <c:bubble3D val="0"/>
          </c:dPt>
          <c:dPt>
            <c:idx val="1"/>
            <c:bubble3D val="0"/>
          </c:dPt>
          <c:dLbls>
            <c:txPr>
              <a:bodyPr/>
              <a:lstStyle/>
              <a:p>
                <a:pPr>
                  <a:defRPr sz="2800" b="1" i="0"/>
                </a:pPr>
                <a:endParaRPr lang="en-US"/>
              </a:p>
            </c:txPr>
            <c:showLegendKey val="0"/>
            <c:showVal val="1"/>
            <c:showCatName val="1"/>
            <c:showSerName val="0"/>
            <c:showPercent val="0"/>
            <c:showBubbleSize val="0"/>
            <c:showLeaderLines val="1"/>
          </c:dLbls>
          <c:cat>
            <c:strRef>
              <c:f>Sheet1!$A$2:$A$3</c:f>
              <c:strCache>
                <c:ptCount val="2"/>
                <c:pt idx="0">
                  <c:v>Yes</c:v>
                </c:pt>
                <c:pt idx="1">
                  <c:v>No</c:v>
                </c:pt>
              </c:strCache>
            </c:strRef>
          </c:cat>
          <c:val>
            <c:numRef>
              <c:f>Sheet1!$B$2:$B$3</c:f>
              <c:numCache>
                <c:formatCode>0%</c:formatCode>
                <c:ptCount val="2"/>
                <c:pt idx="0">
                  <c:v>0.13</c:v>
                </c:pt>
                <c:pt idx="1">
                  <c:v>0.87</c:v>
                </c:pt>
              </c:numCache>
            </c:numRef>
          </c:val>
        </c:ser>
        <c:dLbls>
          <c:showLegendKey val="0"/>
          <c:showVal val="1"/>
          <c:showCatName val="1"/>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Sheet1!$B$1</c:f>
              <c:strCache>
                <c:ptCount val="1"/>
                <c:pt idx="0">
                  <c:v>% of Sample</c:v>
                </c:pt>
              </c:strCache>
            </c:strRef>
          </c:tx>
          <c:invertIfNegative val="0"/>
          <c:dLbls>
            <c:txPr>
              <a:bodyPr/>
              <a:lstStyle/>
              <a:p>
                <a:pPr>
                  <a:defRPr sz="2400" b="1" i="0"/>
                </a:pPr>
                <a:endParaRPr lang="en-US"/>
              </a:p>
            </c:txPr>
            <c:showLegendKey val="0"/>
            <c:showVal val="1"/>
            <c:showCatName val="0"/>
            <c:showSerName val="0"/>
            <c:showPercent val="0"/>
            <c:showBubbleSize val="0"/>
            <c:showLeaderLines val="0"/>
          </c:dLbls>
          <c:cat>
            <c:strRef>
              <c:f>Sheet1!$A$2:$A$8</c:f>
              <c:strCache>
                <c:ptCount val="7"/>
                <c:pt idx="0">
                  <c:v>Other</c:v>
                </c:pt>
                <c:pt idx="1">
                  <c:v>Canada</c:v>
                </c:pt>
                <c:pt idx="2">
                  <c:v>USA</c:v>
                </c:pt>
                <c:pt idx="4">
                  <c:v>Other</c:v>
                </c:pt>
                <c:pt idx="5">
                  <c:v>Canada</c:v>
                </c:pt>
                <c:pt idx="6">
                  <c:v>USA</c:v>
                </c:pt>
              </c:strCache>
            </c:strRef>
          </c:cat>
          <c:val>
            <c:numRef>
              <c:f>Sheet1!$B$2:$B$8</c:f>
              <c:numCache>
                <c:formatCode>0%</c:formatCode>
                <c:ptCount val="7"/>
                <c:pt idx="0">
                  <c:v>0.01</c:v>
                </c:pt>
                <c:pt idx="1">
                  <c:v>0.02</c:v>
                </c:pt>
                <c:pt idx="2">
                  <c:v>0.15</c:v>
                </c:pt>
                <c:pt idx="4">
                  <c:v>0.01</c:v>
                </c:pt>
                <c:pt idx="5">
                  <c:v>0.03</c:v>
                </c:pt>
                <c:pt idx="6">
                  <c:v>0.36</c:v>
                </c:pt>
              </c:numCache>
            </c:numRef>
          </c:val>
        </c:ser>
        <c:dLbls>
          <c:showLegendKey val="0"/>
          <c:showVal val="1"/>
          <c:showCatName val="0"/>
          <c:showSerName val="0"/>
          <c:showPercent val="0"/>
          <c:showBubbleSize val="0"/>
        </c:dLbls>
        <c:gapWidth val="75"/>
        <c:axId val="2124653112"/>
        <c:axId val="2124625160"/>
      </c:barChart>
      <c:catAx>
        <c:axId val="2124653112"/>
        <c:scaling>
          <c:orientation val="minMax"/>
        </c:scaling>
        <c:delete val="0"/>
        <c:axPos val="l"/>
        <c:majorTickMark val="none"/>
        <c:minorTickMark val="none"/>
        <c:tickLblPos val="nextTo"/>
        <c:txPr>
          <a:bodyPr/>
          <a:lstStyle/>
          <a:p>
            <a:pPr>
              <a:defRPr sz="2400" b="1" i="0"/>
            </a:pPr>
            <a:endParaRPr lang="en-US"/>
          </a:p>
        </c:txPr>
        <c:crossAx val="2124625160"/>
        <c:crosses val="autoZero"/>
        <c:auto val="1"/>
        <c:lblAlgn val="ctr"/>
        <c:lblOffset val="100"/>
        <c:noMultiLvlLbl val="0"/>
      </c:catAx>
      <c:valAx>
        <c:axId val="2124625160"/>
        <c:scaling>
          <c:orientation val="minMax"/>
          <c:max val="0.5"/>
        </c:scaling>
        <c:delete val="0"/>
        <c:axPos val="b"/>
        <c:numFmt formatCode="0%" sourceLinked="1"/>
        <c:majorTickMark val="none"/>
        <c:minorTickMark val="none"/>
        <c:tickLblPos val="none"/>
        <c:crossAx val="2124653112"/>
        <c:crosses val="autoZero"/>
        <c:crossBetween val="between"/>
      </c:valAx>
    </c:plotArea>
    <c:legend>
      <c:legendPos val="t"/>
      <c:layout/>
      <c:overlay val="0"/>
    </c:legend>
    <c:plotVisOnly val="1"/>
    <c:dispBlanksAs val="gap"/>
    <c:showDLblsOverMax val="0"/>
  </c:chart>
  <c:txPr>
    <a:bodyPr/>
    <a:lstStyle/>
    <a:p>
      <a:pPr>
        <a:defRPr sz="1800"/>
      </a:pPr>
      <a:endParaRPr lang="en-US"/>
    </a:p>
  </c:txPr>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emf"/></Relationships>
</file>

<file path=ppt/drawings/drawing1.xml><?xml version="1.0" encoding="utf-8"?>
<c:userShapes xmlns:c="http://schemas.openxmlformats.org/drawingml/2006/chart">
  <cdr:relSizeAnchor xmlns:cdr="http://schemas.openxmlformats.org/drawingml/2006/chartDrawing">
    <cdr:from>
      <cdr:x>0.6996</cdr:x>
      <cdr:y>0.65661</cdr:y>
    </cdr:from>
    <cdr:to>
      <cdr:x>0.96618</cdr:x>
      <cdr:y>0.84022</cdr:y>
    </cdr:to>
    <cdr:sp macro="" textlink="">
      <cdr:nvSpPr>
        <cdr:cNvPr id="2" name="TextBox 1"/>
        <cdr:cNvSpPr txBox="1"/>
      </cdr:nvSpPr>
      <cdr:spPr>
        <a:xfrm xmlns:a="http://schemas.openxmlformats.org/drawingml/2006/main">
          <a:off x="5757433" y="2971800"/>
          <a:ext cx="2193847" cy="831013"/>
        </a:xfrm>
        <a:prstGeom xmlns:a="http://schemas.openxmlformats.org/drawingml/2006/main" prst="rect">
          <a:avLst/>
        </a:prstGeom>
        <a:solidFill xmlns:a="http://schemas.openxmlformats.org/drawingml/2006/main">
          <a:srgbClr val="CF543F"/>
        </a:solidFill>
        <a:ln xmlns:a="http://schemas.openxmlformats.org/drawingml/2006/main">
          <a:solidFill>
            <a:schemeClr val="tx2"/>
          </a:solidFill>
        </a:ln>
      </cdr:spPr>
      <cdr:txBody>
        <a:bodyPr xmlns:a="http://schemas.openxmlformats.org/drawingml/2006/main" wrap="none" rtlCol="0">
          <a:spAutoFit/>
        </a:bodyPr>
        <a:lstStyle xmlns:a="http://schemas.openxmlformats.org/drawingml/2006/main">
          <a:defPPr>
            <a:defRPr lang="en-US"/>
          </a:defPPr>
          <a:lvl1pPr algn="l" defTabSz="457200" rtl="0" fontAlgn="base">
            <a:spcBef>
              <a:spcPct val="0"/>
            </a:spcBef>
            <a:spcAft>
              <a:spcPct val="0"/>
            </a:spcAft>
            <a:defRPr sz="2400" kern="1200">
              <a:solidFill>
                <a:schemeClr val="tx1"/>
              </a:solidFill>
              <a:latin typeface="Arial" charset="0"/>
              <a:ea typeface="ＭＳ Ｐゴシック"/>
              <a:cs typeface="ＭＳ Ｐゴシック"/>
            </a:defRPr>
          </a:lvl1pPr>
          <a:lvl2pPr marL="457200" algn="l" defTabSz="457200" rtl="0" fontAlgn="base">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fontAlgn="base">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fontAlgn="base">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fontAlgn="base">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xmlns:a="http://schemas.openxmlformats.org/drawingml/2006/main">
          <a:pPr algn="ctr"/>
          <a:r>
            <a:rPr lang="en-US" dirty="0" smtClean="0"/>
            <a:t>Average of 2.5</a:t>
          </a:r>
        </a:p>
        <a:p xmlns:a="http://schemas.openxmlformats.org/drawingml/2006/main">
          <a:pPr algn="ctr"/>
          <a:r>
            <a:rPr lang="en-US" dirty="0" smtClean="0"/>
            <a:t>per Company</a:t>
          </a:r>
          <a:endParaRPr lang="en-US" dirty="0"/>
        </a:p>
      </cdr:txBody>
    </cdr:sp>
  </cdr:relSizeAnchor>
</c:userShapes>
</file>

<file path=ppt/drawings/drawing2.xml><?xml version="1.0" encoding="utf-8"?>
<c:userShapes xmlns:c="http://schemas.openxmlformats.org/drawingml/2006/chart">
  <cdr:relSizeAnchor xmlns:cdr="http://schemas.openxmlformats.org/drawingml/2006/chartDrawing">
    <cdr:from>
      <cdr:x>0.6551</cdr:x>
      <cdr:y>0.34459</cdr:y>
    </cdr:from>
    <cdr:to>
      <cdr:x>0.95139</cdr:x>
      <cdr:y>0.569</cdr:y>
    </cdr:to>
    <cdr:sp macro="" textlink="">
      <cdr:nvSpPr>
        <cdr:cNvPr id="2" name="TextBox 1"/>
        <cdr:cNvSpPr txBox="1"/>
      </cdr:nvSpPr>
      <cdr:spPr>
        <a:xfrm xmlns:a="http://schemas.openxmlformats.org/drawingml/2006/main">
          <a:off x="5391214" y="1559589"/>
          <a:ext cx="2438373" cy="1015663"/>
        </a:xfrm>
        <a:prstGeom xmlns:a="http://schemas.openxmlformats.org/drawingml/2006/main" prst="rect">
          <a:avLst/>
        </a:prstGeom>
        <a:solidFill xmlns:a="http://schemas.openxmlformats.org/drawingml/2006/main">
          <a:srgbClr val="CF543F"/>
        </a:solidFill>
        <a:ln xmlns:a="http://schemas.openxmlformats.org/drawingml/2006/main">
          <a:solidFill>
            <a:schemeClr val="tx2"/>
          </a:solidFill>
        </a:ln>
      </cdr:spPr>
      <cdr:txBody>
        <a:bodyPr xmlns:a="http://schemas.openxmlformats.org/drawingml/2006/main" wrap="square" rtlCol="0">
          <a:spAutoFit/>
        </a:bodyPr>
        <a:lstStyle xmlns:a="http://schemas.openxmlformats.org/drawingml/2006/main">
          <a:defPPr>
            <a:defRPr lang="en-US"/>
          </a:defPPr>
          <a:lvl1pPr algn="l" defTabSz="457200" rtl="0" fontAlgn="base">
            <a:spcBef>
              <a:spcPct val="0"/>
            </a:spcBef>
            <a:spcAft>
              <a:spcPct val="0"/>
            </a:spcAft>
            <a:defRPr sz="2400" kern="1200">
              <a:solidFill>
                <a:schemeClr val="tx1"/>
              </a:solidFill>
              <a:latin typeface="Arial" charset="0"/>
              <a:ea typeface="ＭＳ Ｐゴシック"/>
              <a:cs typeface="ＭＳ Ｐゴシック"/>
            </a:defRPr>
          </a:lvl1pPr>
          <a:lvl2pPr marL="457200" algn="l" defTabSz="457200" rtl="0" fontAlgn="base">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fontAlgn="base">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fontAlgn="base">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fontAlgn="base">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xmlns:a="http://schemas.openxmlformats.org/drawingml/2006/main">
          <a:pPr algn="ctr"/>
          <a:r>
            <a:rPr lang="en-US" sz="2000" dirty="0" smtClean="0"/>
            <a:t>4 out of 5 EAP companies see a </a:t>
          </a:r>
        </a:p>
        <a:p xmlns:a="http://schemas.openxmlformats.org/drawingml/2006/main">
          <a:pPr algn="ctr"/>
          <a:r>
            <a:rPr lang="en-US" sz="2000" dirty="0" smtClean="0"/>
            <a:t>positive future </a:t>
          </a:r>
          <a:endParaRPr lang="en-US" sz="20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ＭＳ Ｐゴシック" charset="-128"/>
                <a:cs typeface="ＭＳ Ｐゴシック" charset="-128"/>
              </a:defRPr>
            </a:lvl1pPr>
          </a:lstStyle>
          <a:p>
            <a:pPr>
              <a:defRPr/>
            </a:pP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ea typeface="ＭＳ Ｐゴシック" charset="-128"/>
                <a:cs typeface="ＭＳ Ｐゴシック" charset="-128"/>
              </a:defRPr>
            </a:lvl1pPr>
          </a:lstStyle>
          <a:p>
            <a:pPr>
              <a:defRPr/>
            </a:pPr>
            <a:fld id="{83D5DCAA-4E9D-CE45-9C22-01C77FBE919C}" type="datetimeFigureOut">
              <a:rPr lang="en-US"/>
              <a:pPr>
                <a:defRPr/>
              </a:pPr>
              <a:t>9/11/13</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ea typeface="ＭＳ Ｐゴシック" charset="-128"/>
                <a:cs typeface="ＭＳ Ｐゴシック" charset="-128"/>
              </a:defRPr>
            </a:lvl1pPr>
          </a:lstStyle>
          <a:p>
            <a:pPr>
              <a:defRPr/>
            </a:pP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ea typeface="ＭＳ Ｐゴシック" charset="-128"/>
                <a:cs typeface="ＭＳ Ｐゴシック" charset="-128"/>
              </a:defRPr>
            </a:lvl1pPr>
          </a:lstStyle>
          <a:p>
            <a:pPr>
              <a:defRPr/>
            </a:pPr>
            <a:fld id="{2EB25BFE-A6B9-4497-AB4F-ACCF23013FE3}" type="slidenum">
              <a:rPr lang="en-US"/>
              <a:pPr>
                <a:defRPr/>
              </a:pPr>
              <a:t>‹#›</a:t>
            </a:fld>
            <a:endParaRPr lang="en-US" dirty="0"/>
          </a:p>
        </p:txBody>
      </p:sp>
    </p:spTree>
    <p:extLst>
      <p:ext uri="{BB962C8B-B14F-4D97-AF65-F5344CB8AC3E}">
        <p14:creationId xmlns:p14="http://schemas.microsoft.com/office/powerpoint/2010/main" val="318095241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09AE75AE-435B-4217-92FE-5D13662BD0E5}" type="datetime1">
              <a:rPr lang="en-US"/>
              <a:pPr>
                <a:defRPr/>
              </a:pPr>
              <a:t>9/11/13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2C4DA54F-E5A4-41DF-959A-751F38646AB7}" type="slidenum">
              <a:rPr lang="en-US"/>
              <a:pPr>
                <a:defRPr/>
              </a:pPr>
              <a:t>‹#›</a:t>
            </a:fld>
            <a:endParaRPr lang="en-US" dirty="0"/>
          </a:p>
        </p:txBody>
      </p:sp>
    </p:spTree>
    <p:extLst>
      <p:ext uri="{BB962C8B-B14F-4D97-AF65-F5344CB8AC3E}">
        <p14:creationId xmlns:p14="http://schemas.microsoft.com/office/powerpoint/2010/main" val="4239609919"/>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16386"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smtClean="0">
              <a:ea typeface="ＭＳ Ｐゴシック"/>
              <a:cs typeface="ＭＳ Ｐゴシック"/>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C4DA54F-E5A4-41DF-959A-751F38646AB7}" type="slidenum">
              <a:rPr lang="en-US" smtClean="0"/>
              <a:pPr>
                <a:defRPr/>
              </a:pPr>
              <a:t>28</a:t>
            </a:fld>
            <a:endParaRPr lang="en-US" dirty="0"/>
          </a:p>
        </p:txBody>
      </p:sp>
    </p:spTree>
    <p:extLst>
      <p:ext uri="{BB962C8B-B14F-4D97-AF65-F5344CB8AC3E}">
        <p14:creationId xmlns:p14="http://schemas.microsoft.com/office/powerpoint/2010/main" val="18187144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799" y="4343400"/>
            <a:ext cx="5971117" cy="4114800"/>
          </a:xfrm>
        </p:spPr>
        <p:txBody>
          <a:bodyPr>
            <a:normAutofit/>
          </a:bodyPr>
          <a:lstStyle/>
          <a:p>
            <a:r>
              <a:rPr lang="en-US" b="1" dirty="0" smtClean="0"/>
              <a:t>Please </a:t>
            </a:r>
            <a:r>
              <a:rPr lang="en-US" b="1" dirty="0"/>
              <a:t>check each of the following associations that your company was a Member of during the 2011 calendar/fiscal year:</a:t>
            </a:r>
            <a:endParaRPr lang="en-US" dirty="0"/>
          </a:p>
          <a:p>
            <a:r>
              <a:rPr lang="en-US" dirty="0"/>
              <a:t> </a:t>
            </a:r>
          </a:p>
          <a:p>
            <a:pPr>
              <a:spcBef>
                <a:spcPts val="0"/>
              </a:spcBef>
            </a:pPr>
            <a:r>
              <a:rPr lang="en-US" b="1" dirty="0"/>
              <a:t>Membership Organization</a:t>
            </a:r>
            <a:endParaRPr lang="en-US" dirty="0"/>
          </a:p>
          <a:p>
            <a:pPr>
              <a:spcBef>
                <a:spcPts val="0"/>
              </a:spcBef>
            </a:pPr>
            <a:r>
              <a:rPr lang="en-US" b="1" dirty="0" smtClean="0"/>
              <a:t>85% </a:t>
            </a:r>
            <a:r>
              <a:rPr lang="en-US" dirty="0" smtClean="0"/>
              <a:t>Employee </a:t>
            </a:r>
            <a:r>
              <a:rPr lang="en-US" dirty="0"/>
              <a:t>Assistance Professionals Association (EAPA)</a:t>
            </a:r>
          </a:p>
          <a:p>
            <a:pPr lvl="0">
              <a:spcBef>
                <a:spcPts val="0"/>
              </a:spcBef>
            </a:pPr>
            <a:r>
              <a:rPr lang="en-US" dirty="0"/>
              <a:t> </a:t>
            </a:r>
            <a:r>
              <a:rPr lang="en-US" dirty="0" smtClean="0"/>
              <a:t>44%Society </a:t>
            </a:r>
            <a:r>
              <a:rPr lang="en-US" dirty="0"/>
              <a:t>for Human Resource Management (SHRM</a:t>
            </a:r>
            <a:r>
              <a:rPr lang="en-US" dirty="0" smtClean="0"/>
              <a:t>)</a:t>
            </a:r>
            <a:endParaRPr lang="en-US" dirty="0"/>
          </a:p>
          <a:p>
            <a:pPr lvl="0">
              <a:spcBef>
                <a:spcPts val="0"/>
              </a:spcBef>
            </a:pPr>
            <a:r>
              <a:rPr lang="en-US" dirty="0" smtClean="0"/>
              <a:t>32% Employee </a:t>
            </a:r>
            <a:r>
              <a:rPr lang="en-US" dirty="0"/>
              <a:t>Assistance Society of North America (EASNA)</a:t>
            </a:r>
          </a:p>
          <a:p>
            <a:pPr lvl="0">
              <a:spcBef>
                <a:spcPts val="0"/>
              </a:spcBef>
            </a:pPr>
            <a:r>
              <a:rPr lang="en-US" dirty="0"/>
              <a:t> </a:t>
            </a:r>
            <a:r>
              <a:rPr lang="en-US" dirty="0" smtClean="0"/>
              <a:t>18%</a:t>
            </a:r>
            <a:r>
              <a:rPr lang="en-US" dirty="0"/>
              <a:t> </a:t>
            </a:r>
            <a:r>
              <a:rPr lang="en-US" dirty="0" smtClean="0"/>
              <a:t>Brief </a:t>
            </a:r>
            <a:r>
              <a:rPr lang="en-US" dirty="0"/>
              <a:t>Intervention Group (BIG) for Screening, Brief Intervention and Referral for Treatment Initiative (SBIRT</a:t>
            </a:r>
            <a:r>
              <a:rPr lang="en-US" dirty="0" smtClean="0"/>
              <a:t>)</a:t>
            </a:r>
            <a:endParaRPr lang="en-US" dirty="0"/>
          </a:p>
          <a:p>
            <a:pPr lvl="0">
              <a:spcBef>
                <a:spcPts val="0"/>
              </a:spcBef>
            </a:pPr>
            <a:r>
              <a:rPr lang="en-US" dirty="0" smtClean="0"/>
              <a:t>16%  National </a:t>
            </a:r>
            <a:r>
              <a:rPr lang="en-US" dirty="0"/>
              <a:t>Behavioral Consortium (NBC)</a:t>
            </a:r>
          </a:p>
          <a:p>
            <a:pPr lvl="0">
              <a:spcBef>
                <a:spcPts val="0"/>
              </a:spcBef>
            </a:pPr>
            <a:r>
              <a:rPr lang="en-US" dirty="0" smtClean="0"/>
              <a:t>13% National </a:t>
            </a:r>
            <a:r>
              <a:rPr lang="en-US" dirty="0"/>
              <a:t>Business Group on Health (NBGH</a:t>
            </a:r>
            <a:r>
              <a:rPr lang="en-US" dirty="0" smtClean="0"/>
              <a:t>)</a:t>
            </a:r>
            <a:endParaRPr lang="en-US" dirty="0"/>
          </a:p>
          <a:p>
            <a:pPr lvl="0">
              <a:spcBef>
                <a:spcPts val="0"/>
              </a:spcBef>
            </a:pPr>
            <a:r>
              <a:rPr lang="en-US" dirty="0" smtClean="0"/>
              <a:t>9% Alliance </a:t>
            </a:r>
            <a:r>
              <a:rPr lang="en-US" dirty="0"/>
              <a:t>of Work Life Progress (AWLP</a:t>
            </a:r>
            <a:r>
              <a:rPr lang="en-US" dirty="0" smtClean="0"/>
              <a:t>)</a:t>
            </a:r>
            <a:endParaRPr lang="en-US" dirty="0"/>
          </a:p>
          <a:p>
            <a:pPr lvl="0">
              <a:spcBef>
                <a:spcPts val="0"/>
              </a:spcBef>
            </a:pPr>
            <a:r>
              <a:rPr lang="en-US" dirty="0" smtClean="0"/>
              <a:t>7% World </a:t>
            </a:r>
            <a:r>
              <a:rPr lang="en-US" dirty="0"/>
              <a:t>at Work (W@W) </a:t>
            </a:r>
          </a:p>
          <a:p>
            <a:pPr lvl="0">
              <a:spcBef>
                <a:spcPts val="0"/>
              </a:spcBef>
            </a:pPr>
            <a:r>
              <a:rPr lang="en-US" dirty="0" smtClean="0"/>
              <a:t>6% Canadian </a:t>
            </a:r>
            <a:r>
              <a:rPr lang="en-US" dirty="0"/>
              <a:t>Employee Assistance Program Association (CEAPA</a:t>
            </a:r>
            <a:r>
              <a:rPr lang="en-US" dirty="0" smtClean="0"/>
              <a:t>)</a:t>
            </a:r>
            <a:endParaRPr lang="en-US" dirty="0"/>
          </a:p>
          <a:p>
            <a:pPr lvl="0">
              <a:spcBef>
                <a:spcPts val="0"/>
              </a:spcBef>
            </a:pPr>
            <a:r>
              <a:rPr lang="en-US" dirty="0" smtClean="0"/>
              <a:t>6% Institute </a:t>
            </a:r>
            <a:r>
              <a:rPr lang="en-US" dirty="0"/>
              <a:t>of Health and Productivity Management (IHPM</a:t>
            </a:r>
            <a:r>
              <a:rPr lang="en-US" dirty="0" smtClean="0"/>
              <a:t>)</a:t>
            </a:r>
            <a:endParaRPr lang="en-US" dirty="0"/>
          </a:p>
          <a:p>
            <a:pPr lvl="0">
              <a:spcBef>
                <a:spcPts val="0"/>
              </a:spcBef>
            </a:pPr>
            <a:r>
              <a:rPr lang="en-US" dirty="0" smtClean="0"/>
              <a:t>5% Employee </a:t>
            </a:r>
            <a:r>
              <a:rPr lang="en-US" dirty="0"/>
              <a:t>Assistance Roundtable (EAR</a:t>
            </a:r>
            <a:r>
              <a:rPr lang="en-US" dirty="0" smtClean="0"/>
              <a:t>)</a:t>
            </a:r>
            <a:endParaRPr lang="en-US" dirty="0"/>
          </a:p>
          <a:p>
            <a:pPr>
              <a:spcBef>
                <a:spcPts val="0"/>
              </a:spcBef>
            </a:pPr>
            <a:r>
              <a:rPr lang="en-US" dirty="0" smtClean="0"/>
              <a:t>5%</a:t>
            </a:r>
            <a:r>
              <a:rPr lang="en-US" dirty="0"/>
              <a:t> </a:t>
            </a:r>
            <a:r>
              <a:rPr lang="en-US" dirty="0" smtClean="0"/>
              <a:t>Association </a:t>
            </a:r>
            <a:r>
              <a:rPr lang="en-US" dirty="0"/>
              <a:t>for Behavioral Health and Wellness (ABHW)</a:t>
            </a:r>
          </a:p>
          <a:p>
            <a:pPr lvl="0">
              <a:spcBef>
                <a:spcPts val="0"/>
              </a:spcBef>
            </a:pPr>
            <a:r>
              <a:rPr lang="en-US" dirty="0"/>
              <a:t> </a:t>
            </a:r>
            <a:r>
              <a:rPr lang="en-US" dirty="0" smtClean="0"/>
              <a:t>4%</a:t>
            </a:r>
            <a:r>
              <a:rPr lang="en-US" dirty="0"/>
              <a:t> </a:t>
            </a:r>
            <a:r>
              <a:rPr lang="en-US" dirty="0" smtClean="0"/>
              <a:t>Employee </a:t>
            </a:r>
            <a:r>
              <a:rPr lang="en-US" dirty="0"/>
              <a:t>Assistance Collaborative (EAC</a:t>
            </a:r>
            <a:r>
              <a:rPr lang="en-US" dirty="0" smtClean="0"/>
              <a:t>)</a:t>
            </a:r>
          </a:p>
          <a:p>
            <a:pPr lvl="0">
              <a:spcBef>
                <a:spcPts val="0"/>
              </a:spcBef>
            </a:pPr>
            <a:r>
              <a:rPr lang="en-US" dirty="0" smtClean="0"/>
              <a:t>1% </a:t>
            </a:r>
            <a:r>
              <a:rPr lang="en-US" dirty="0"/>
              <a:t> </a:t>
            </a:r>
            <a:r>
              <a:rPr lang="en-US" dirty="0" smtClean="0"/>
              <a:t>Risk </a:t>
            </a:r>
            <a:r>
              <a:rPr lang="en-US" dirty="0"/>
              <a:t>and Insurance Management Society (RIMS) </a:t>
            </a:r>
          </a:p>
          <a:p>
            <a:pPr>
              <a:spcBef>
                <a:spcPts val="0"/>
              </a:spcBef>
            </a:pPr>
            <a:r>
              <a:rPr lang="en-US" dirty="0" smtClean="0"/>
              <a:t>1%</a:t>
            </a:r>
            <a:r>
              <a:rPr lang="en-US" dirty="0"/>
              <a:t> </a:t>
            </a:r>
            <a:r>
              <a:rPr lang="en-US" dirty="0" smtClean="0"/>
              <a:t>International </a:t>
            </a:r>
            <a:r>
              <a:rPr lang="en-US" dirty="0"/>
              <a:t>Association of Employee Assistance Professionals in Education (IAEAPE)</a:t>
            </a:r>
          </a:p>
          <a:p>
            <a:pPr>
              <a:spcBef>
                <a:spcPts val="0"/>
              </a:spcBef>
            </a:pPr>
            <a:r>
              <a:rPr lang="en-US" dirty="0" smtClean="0"/>
              <a:t>n </a:t>
            </a:r>
            <a:r>
              <a:rPr lang="en-US" dirty="0"/>
              <a:t>= 82</a:t>
            </a:r>
          </a:p>
          <a:p>
            <a:endParaRPr lang="en-US" dirty="0"/>
          </a:p>
        </p:txBody>
      </p:sp>
      <p:sp>
        <p:nvSpPr>
          <p:cNvPr id="4" name="Slide Number Placeholder 3"/>
          <p:cNvSpPr>
            <a:spLocks noGrp="1"/>
          </p:cNvSpPr>
          <p:nvPr>
            <p:ph type="sldNum" sz="quarter" idx="10"/>
          </p:nvPr>
        </p:nvSpPr>
        <p:spPr/>
        <p:txBody>
          <a:bodyPr/>
          <a:lstStyle/>
          <a:p>
            <a:pPr>
              <a:defRPr/>
            </a:pPr>
            <a:fld id="{2C4DA54F-E5A4-41DF-959A-751F38646AB7}" type="slidenum">
              <a:rPr lang="en-US" smtClean="0"/>
              <a:pPr>
                <a:defRPr/>
              </a:pPr>
              <a:t>31</a:t>
            </a:fld>
            <a:endParaRPr lang="en-US" dirty="0"/>
          </a:p>
        </p:txBody>
      </p:sp>
    </p:spTree>
    <p:extLst>
      <p:ext uri="{BB962C8B-B14F-4D97-AF65-F5344CB8AC3E}">
        <p14:creationId xmlns:p14="http://schemas.microsoft.com/office/powerpoint/2010/main" val="5912166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C4DA54F-E5A4-41DF-959A-751F38646AB7}" type="slidenum">
              <a:rPr lang="en-US" smtClean="0"/>
              <a:pPr>
                <a:defRPr/>
              </a:pPr>
              <a:t>32</a:t>
            </a:fld>
            <a:endParaRPr lang="en-US" dirty="0"/>
          </a:p>
        </p:txBody>
      </p:sp>
    </p:spTree>
    <p:extLst>
      <p:ext uri="{BB962C8B-B14F-4D97-AF65-F5344CB8AC3E}">
        <p14:creationId xmlns:p14="http://schemas.microsoft.com/office/powerpoint/2010/main" val="18187144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ＭＳ Ｐゴシック" charset="-128"/>
                <a:cs typeface="ＭＳ Ｐゴシック" charset="-128"/>
              </a:rPr>
              <a:t>The Certified Employee Assistance Professional (CEAP) designation is provided to qualified individuals from the Employee Assistance Professionals Association.  Although open to others, this item pertains to those who directly provided or supervised EAP counseling services in calendar/fiscal year 2011.  </a:t>
            </a:r>
            <a:endParaRPr lang="en-US" sz="1200" kern="1200" dirty="0" smtClean="0">
              <a:solidFill>
                <a:schemeClr val="tx1"/>
              </a:solidFill>
              <a:effectLst/>
              <a:latin typeface="+mn-lt"/>
              <a:ea typeface="ＭＳ Ｐゴシック" charset="-128"/>
              <a:cs typeface="ＭＳ Ｐゴシック" charset="-128"/>
            </a:endParaRPr>
          </a:p>
          <a:p>
            <a:r>
              <a:rPr lang="en-US" sz="1200" b="1" kern="1200" dirty="0" smtClean="0">
                <a:solidFill>
                  <a:schemeClr val="tx1"/>
                </a:solidFill>
                <a:effectLst/>
                <a:latin typeface="+mn-lt"/>
                <a:ea typeface="ＭＳ Ｐゴシック" charset="-128"/>
                <a:cs typeface="ＭＳ Ｐゴシック" charset="-128"/>
              </a:rPr>
              <a:t> </a:t>
            </a:r>
            <a:endParaRPr lang="en-US" sz="1200" kern="1200" dirty="0" smtClean="0">
              <a:solidFill>
                <a:schemeClr val="tx1"/>
              </a:solidFill>
              <a:effectLst/>
              <a:latin typeface="+mn-lt"/>
              <a:ea typeface="ＭＳ Ｐゴシック" charset="-128"/>
              <a:cs typeface="ＭＳ Ｐゴシック" charset="-128"/>
            </a:endParaRPr>
          </a:p>
          <a:p>
            <a:r>
              <a:rPr lang="en-US" sz="1200" b="1" kern="1200" dirty="0" smtClean="0">
                <a:solidFill>
                  <a:schemeClr val="tx1"/>
                </a:solidFill>
                <a:effectLst/>
                <a:latin typeface="+mn-lt"/>
                <a:ea typeface="ＭＳ Ｐゴシック" charset="-128"/>
                <a:cs typeface="ＭＳ Ｐゴシック" charset="-128"/>
              </a:rPr>
              <a:t>a) What percent of your </a:t>
            </a:r>
            <a:r>
              <a:rPr lang="en-US" sz="1200" b="1" u="sng" kern="1200" dirty="0" smtClean="0">
                <a:solidFill>
                  <a:schemeClr val="tx1"/>
                </a:solidFill>
                <a:effectLst/>
                <a:latin typeface="+mn-lt"/>
                <a:ea typeface="ＭＳ Ｐゴシック" charset="-128"/>
                <a:cs typeface="ＭＳ Ｐゴシック" charset="-128"/>
              </a:rPr>
              <a:t>staff </a:t>
            </a:r>
            <a:r>
              <a:rPr lang="en-US" sz="1200" b="1" kern="1200" dirty="0" smtClean="0">
                <a:solidFill>
                  <a:schemeClr val="tx1"/>
                </a:solidFill>
                <a:effectLst/>
                <a:latin typeface="+mn-lt"/>
                <a:ea typeface="ＭＳ Ｐゴシック" charset="-128"/>
                <a:cs typeface="ＭＳ Ｐゴシック" charset="-128"/>
              </a:rPr>
              <a:t>counselors had the CEAP credential?</a:t>
            </a:r>
            <a:endParaRPr lang="en-US" sz="1200" kern="1200" dirty="0" smtClean="0">
              <a:solidFill>
                <a:schemeClr val="tx1"/>
              </a:solidFill>
              <a:effectLst/>
              <a:latin typeface="+mn-lt"/>
              <a:ea typeface="ＭＳ Ｐゴシック" charset="-128"/>
              <a:cs typeface="ＭＳ Ｐゴシック" charset="-128"/>
            </a:endParaRPr>
          </a:p>
          <a:p>
            <a:r>
              <a:rPr lang="en-US" sz="1200" kern="1200" dirty="0" smtClean="0">
                <a:solidFill>
                  <a:schemeClr val="tx1"/>
                </a:solidFill>
                <a:effectLst/>
                <a:latin typeface="+mn-lt"/>
                <a:ea typeface="ＭＳ Ｐゴシック" charset="-128"/>
                <a:cs typeface="ＭＳ Ｐゴシック" charset="-128"/>
              </a:rPr>
              <a:t> </a:t>
            </a:r>
          </a:p>
          <a:p>
            <a:endParaRPr lang="en-US" dirty="0"/>
          </a:p>
        </p:txBody>
      </p:sp>
      <p:sp>
        <p:nvSpPr>
          <p:cNvPr id="4" name="Slide Number Placeholder 3"/>
          <p:cNvSpPr>
            <a:spLocks noGrp="1"/>
          </p:cNvSpPr>
          <p:nvPr>
            <p:ph type="sldNum" sz="quarter" idx="10"/>
          </p:nvPr>
        </p:nvSpPr>
        <p:spPr/>
        <p:txBody>
          <a:bodyPr/>
          <a:lstStyle/>
          <a:p>
            <a:pPr>
              <a:defRPr/>
            </a:pPr>
            <a:fld id="{2C4DA54F-E5A4-41DF-959A-751F38646AB7}" type="slidenum">
              <a:rPr lang="en-US" smtClean="0"/>
              <a:pPr>
                <a:defRPr/>
              </a:pPr>
              <a:t>41</a:t>
            </a:fld>
            <a:endParaRPr lang="en-US" dirty="0"/>
          </a:p>
        </p:txBody>
      </p:sp>
    </p:spTree>
    <p:extLst>
      <p:ext uri="{BB962C8B-B14F-4D97-AF65-F5344CB8AC3E}">
        <p14:creationId xmlns:p14="http://schemas.microsoft.com/office/powerpoint/2010/main" val="21231893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ＭＳ Ｐゴシック" charset="-128"/>
                <a:cs typeface="ＭＳ Ｐゴシック" charset="-128"/>
              </a:rPr>
              <a:t>The Certified Employee Assistance Professional (CEAP) designation is provided to qualified individuals from the Employee Assistance Professionals Association.  Although open to others, this item pertains to those who directly provided or supervised EAP counseling services in calendar/fiscal year 2011.  </a:t>
            </a:r>
            <a:endParaRPr lang="en-US" sz="1200" kern="1200" dirty="0" smtClean="0">
              <a:solidFill>
                <a:schemeClr val="tx1"/>
              </a:solidFill>
              <a:effectLst/>
              <a:latin typeface="+mn-lt"/>
              <a:ea typeface="ＭＳ Ｐゴシック" charset="-128"/>
              <a:cs typeface="ＭＳ Ｐゴシック" charset="-128"/>
            </a:endParaRPr>
          </a:p>
          <a:p>
            <a:r>
              <a:rPr lang="en-US" sz="1200" b="1" kern="1200" dirty="0" smtClean="0">
                <a:solidFill>
                  <a:schemeClr val="tx1"/>
                </a:solidFill>
                <a:effectLst/>
                <a:latin typeface="+mn-lt"/>
                <a:ea typeface="ＭＳ Ｐゴシック" charset="-128"/>
                <a:cs typeface="ＭＳ Ｐゴシック" charset="-128"/>
              </a:rPr>
              <a:t> </a:t>
            </a:r>
            <a:endParaRPr lang="en-US" sz="1200" kern="1200" dirty="0" smtClean="0">
              <a:solidFill>
                <a:schemeClr val="tx1"/>
              </a:solidFill>
              <a:effectLst/>
              <a:latin typeface="+mn-lt"/>
              <a:ea typeface="ＭＳ Ｐゴシック" charset="-128"/>
              <a:cs typeface="ＭＳ Ｐゴシック" charset="-128"/>
            </a:endParaRPr>
          </a:p>
          <a:p>
            <a:r>
              <a:rPr lang="en-US" sz="1200" b="1" kern="1200" dirty="0" smtClean="0">
                <a:solidFill>
                  <a:schemeClr val="tx1"/>
                </a:solidFill>
                <a:effectLst/>
                <a:latin typeface="+mn-lt"/>
                <a:ea typeface="ＭＳ Ｐゴシック" charset="-128"/>
                <a:cs typeface="ＭＳ Ｐゴシック" charset="-128"/>
              </a:rPr>
              <a:t>a) What percent of your </a:t>
            </a:r>
            <a:r>
              <a:rPr lang="en-US" sz="1200" b="1" u="sng" kern="1200" dirty="0" smtClean="0">
                <a:solidFill>
                  <a:schemeClr val="tx1"/>
                </a:solidFill>
                <a:effectLst/>
                <a:latin typeface="+mn-lt"/>
                <a:ea typeface="ＭＳ Ｐゴシック" charset="-128"/>
                <a:cs typeface="ＭＳ Ｐゴシック" charset="-128"/>
              </a:rPr>
              <a:t>staff </a:t>
            </a:r>
            <a:r>
              <a:rPr lang="en-US" sz="1200" b="1" kern="1200" dirty="0" smtClean="0">
                <a:solidFill>
                  <a:schemeClr val="tx1"/>
                </a:solidFill>
                <a:effectLst/>
                <a:latin typeface="+mn-lt"/>
                <a:ea typeface="ＭＳ Ｐゴシック" charset="-128"/>
                <a:cs typeface="ＭＳ Ｐゴシック" charset="-128"/>
              </a:rPr>
              <a:t>counselors had the CEAP credential?</a:t>
            </a:r>
            <a:endParaRPr lang="en-US" sz="1200" kern="1200" dirty="0" smtClean="0">
              <a:solidFill>
                <a:schemeClr val="tx1"/>
              </a:solidFill>
              <a:effectLst/>
              <a:latin typeface="+mn-lt"/>
              <a:ea typeface="ＭＳ Ｐゴシック" charset="-128"/>
              <a:cs typeface="ＭＳ Ｐゴシック" charset="-128"/>
            </a:endParaRPr>
          </a:p>
          <a:p>
            <a:r>
              <a:rPr lang="en-US" sz="1200" kern="1200" dirty="0" smtClean="0">
                <a:solidFill>
                  <a:schemeClr val="tx1"/>
                </a:solidFill>
                <a:effectLst/>
                <a:latin typeface="+mn-lt"/>
                <a:ea typeface="ＭＳ Ｐゴシック" charset="-128"/>
                <a:cs typeface="ＭＳ Ｐゴシック" charset="-128"/>
              </a:rPr>
              <a:t> </a:t>
            </a:r>
          </a:p>
          <a:p>
            <a:endParaRPr lang="en-US" dirty="0"/>
          </a:p>
        </p:txBody>
      </p:sp>
      <p:sp>
        <p:nvSpPr>
          <p:cNvPr id="4" name="Slide Number Placeholder 3"/>
          <p:cNvSpPr>
            <a:spLocks noGrp="1"/>
          </p:cNvSpPr>
          <p:nvPr>
            <p:ph type="sldNum" sz="quarter" idx="10"/>
          </p:nvPr>
        </p:nvSpPr>
        <p:spPr/>
        <p:txBody>
          <a:bodyPr/>
          <a:lstStyle/>
          <a:p>
            <a:pPr>
              <a:defRPr/>
            </a:pPr>
            <a:fld id="{2C4DA54F-E5A4-41DF-959A-751F38646AB7}" type="slidenum">
              <a:rPr lang="en-US" smtClean="0"/>
              <a:pPr>
                <a:defRPr/>
              </a:pPr>
              <a:t>42</a:t>
            </a:fld>
            <a:endParaRPr lang="en-US" dirty="0"/>
          </a:p>
        </p:txBody>
      </p:sp>
    </p:spTree>
    <p:extLst>
      <p:ext uri="{BB962C8B-B14F-4D97-AF65-F5344CB8AC3E}">
        <p14:creationId xmlns:p14="http://schemas.microsoft.com/office/powerpoint/2010/main" val="16931690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B1776DA-B091-5B4F-AF0C-EDBE1561092F}" type="datetime1">
              <a:rPr lang="en-US" smtClean="0"/>
              <a:pPr/>
              <a:t>9/11/13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D52518-472C-CE45-A51C-3AA0691B0616}" type="slidenum">
              <a:rPr lang="en-US" smtClean="0"/>
              <a:pPr/>
              <a:t>‹#›</a:t>
            </a:fld>
            <a:endParaRPr lang="en-US" dirty="0"/>
          </a:p>
        </p:txBody>
      </p:sp>
    </p:spTree>
    <p:extLst>
      <p:ext uri="{BB962C8B-B14F-4D97-AF65-F5344CB8AC3E}">
        <p14:creationId xmlns:p14="http://schemas.microsoft.com/office/powerpoint/2010/main" val="18029974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361978-7208-AB40-84BE-45E1F30EE369}" type="datetime1">
              <a:rPr lang="en-US" smtClean="0"/>
              <a:pPr/>
              <a:t>9/11/13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D52518-472C-CE45-A51C-3AA0691B0616}" type="slidenum">
              <a:rPr lang="en-US" smtClean="0"/>
              <a:pPr/>
              <a:t>‹#›</a:t>
            </a:fld>
            <a:endParaRPr lang="en-US" dirty="0"/>
          </a:p>
        </p:txBody>
      </p:sp>
    </p:spTree>
    <p:extLst>
      <p:ext uri="{BB962C8B-B14F-4D97-AF65-F5344CB8AC3E}">
        <p14:creationId xmlns:p14="http://schemas.microsoft.com/office/powerpoint/2010/main" val="18914650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1E2FEA-0850-0743-898D-3D415C2EF561}" type="datetime1">
              <a:rPr lang="en-US" smtClean="0"/>
              <a:pPr/>
              <a:t>9/11/13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D52518-472C-CE45-A51C-3AA0691B0616}" type="slidenum">
              <a:rPr lang="en-US" smtClean="0"/>
              <a:pPr/>
              <a:t>‹#›</a:t>
            </a:fld>
            <a:endParaRPr lang="en-US" dirty="0"/>
          </a:p>
        </p:txBody>
      </p:sp>
    </p:spTree>
    <p:extLst>
      <p:ext uri="{BB962C8B-B14F-4D97-AF65-F5344CB8AC3E}">
        <p14:creationId xmlns:p14="http://schemas.microsoft.com/office/powerpoint/2010/main" val="27773388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 name="TextBox 2"/>
          <p:cNvSpPr txBox="1"/>
          <p:nvPr userDrawn="1"/>
        </p:nvSpPr>
        <p:spPr>
          <a:xfrm>
            <a:off x="876300" y="1752601"/>
            <a:ext cx="7696200" cy="1569660"/>
          </a:xfrm>
          <a:prstGeom prst="rect">
            <a:avLst/>
          </a:prstGeom>
          <a:noFill/>
        </p:spPr>
        <p:txBody>
          <a:bodyPr>
            <a:spAutoFit/>
          </a:bodyPr>
          <a:lstStyle/>
          <a:p>
            <a:pPr fontAlgn="auto">
              <a:spcBef>
                <a:spcPts val="0"/>
              </a:spcBef>
              <a:spcAft>
                <a:spcPts val="0"/>
              </a:spcAft>
              <a:defRPr/>
            </a:pPr>
            <a:r>
              <a:rPr lang="en-US" b="1" i="1" dirty="0">
                <a:latin typeface="HelveticaNeue-BoldCondObl"/>
                <a:ea typeface="ＭＳ Ｐゴシック" pitchFamily="-108" charset="-128"/>
                <a:cs typeface="ＭＳ Ｐゴシック" pitchFamily="-108" charset="-128"/>
              </a:rPr>
              <a:t>Tools for Demonstrating the Value of EAPs:</a:t>
            </a:r>
          </a:p>
          <a:p>
            <a:pPr fontAlgn="auto">
              <a:spcBef>
                <a:spcPts val="0"/>
              </a:spcBef>
              <a:spcAft>
                <a:spcPts val="0"/>
              </a:spcAft>
              <a:defRPr/>
            </a:pPr>
            <a:r>
              <a:rPr lang="en-US" sz="1800" b="1" i="1" dirty="0">
                <a:latin typeface="HelveticaNeue-BoldCondObl"/>
                <a:ea typeface="ＭＳ Ｐゴシック" pitchFamily="-108" charset="-128"/>
                <a:cs typeface="ＭＳ Ｐゴシック" pitchFamily="-108" charset="-128"/>
              </a:rPr>
              <a:t> </a:t>
            </a:r>
          </a:p>
          <a:p>
            <a:pPr fontAlgn="auto">
              <a:spcBef>
                <a:spcPts val="0"/>
              </a:spcBef>
              <a:spcAft>
                <a:spcPts val="0"/>
              </a:spcAft>
              <a:defRPr/>
            </a:pPr>
            <a:r>
              <a:rPr lang="en-US" sz="1800" b="1" i="1" dirty="0">
                <a:latin typeface="HelveticaNeue-BoldCondObl"/>
                <a:ea typeface="ＭＳ Ｐゴシック" pitchFamily="-108" charset="-128"/>
                <a:cs typeface="ＭＳ Ｐゴシック" pitchFamily="-108" charset="-128"/>
              </a:rPr>
              <a:t>The EASNA 2009 Purchasers’ Guide,</a:t>
            </a:r>
          </a:p>
          <a:p>
            <a:pPr fontAlgn="auto">
              <a:spcBef>
                <a:spcPts val="0"/>
              </a:spcBef>
              <a:spcAft>
                <a:spcPts val="0"/>
              </a:spcAft>
              <a:defRPr/>
            </a:pPr>
            <a:r>
              <a:rPr lang="en-US" sz="1800" b="1" i="1" dirty="0">
                <a:latin typeface="HelveticaNeue-BoldCondObl"/>
                <a:ea typeface="ＭＳ Ｐゴシック" pitchFamily="-108" charset="-128"/>
                <a:cs typeface="ＭＳ Ｐゴシック" pitchFamily="-108" charset="-128"/>
              </a:rPr>
              <a:t> </a:t>
            </a:r>
          </a:p>
          <a:p>
            <a:pPr fontAlgn="auto">
              <a:spcBef>
                <a:spcPts val="0"/>
              </a:spcBef>
              <a:spcAft>
                <a:spcPts val="0"/>
              </a:spcAft>
              <a:defRPr/>
            </a:pPr>
            <a:r>
              <a:rPr lang="en-US" sz="1800" b="1" i="1" dirty="0">
                <a:latin typeface="HelveticaNeue-BoldCondObl"/>
                <a:ea typeface="ＭＳ Ｐゴシック" pitchFamily="-108" charset="-128"/>
                <a:cs typeface="ＭＳ Ｐゴシック" pitchFamily="-108" charset="-128"/>
              </a:rPr>
              <a:t>Industry Resources, and Accreditation</a:t>
            </a:r>
            <a:endParaRPr lang="en-US" sz="1800" dirty="0">
              <a:latin typeface="Helvetica" pitchFamily="-108" charset="0"/>
              <a:ea typeface="ＭＳ Ｐゴシック" pitchFamily="-108" charset="-128"/>
              <a:cs typeface="ＭＳ Ｐゴシック" pitchFamily="-108" charset="-128"/>
            </a:endParaRPr>
          </a:p>
        </p:txBody>
      </p:sp>
      <p:sp>
        <p:nvSpPr>
          <p:cNvPr id="60420" name="Rectangle 4"/>
          <p:cNvSpPr>
            <a:spLocks noGrp="1" noChangeArrowheads="1"/>
          </p:cNvSpPr>
          <p:nvPr>
            <p:ph type="ctrTitle"/>
          </p:nvPr>
        </p:nvSpPr>
        <p:spPr bwMode="auto">
          <a:xfrm>
            <a:off x="609600" y="4191000"/>
            <a:ext cx="4191000" cy="1524000"/>
          </a:xfrm>
        </p:spPr>
        <p:txBody>
          <a:bodyPr anchor="t"/>
          <a:lstStyle>
            <a:lvl1pPr>
              <a:defRPr sz="2000" b="1" baseline="30000">
                <a:solidFill>
                  <a:srgbClr val="001D68"/>
                </a:solidFill>
              </a:defRPr>
            </a:lvl1pPr>
          </a:lstStyle>
          <a:p>
            <a:r>
              <a:rPr lang="en-US" smtClean="0"/>
              <a:t>Click to edit Master 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1"/>
            <a:ext cx="3810000" cy="365125"/>
          </a:xfrm>
        </p:spPr>
        <p:txBody>
          <a:bodyPr/>
          <a:lstStyle/>
          <a:p>
            <a:pPr>
              <a:defRPr/>
            </a:pPr>
            <a:endParaRPr lang="en-US" dirty="0" smtClean="0">
              <a:ea typeface="ＭＳ Ｐゴシック" charset="-128"/>
              <a:cs typeface="ＭＳ Ｐゴシック" charset="-128"/>
            </a:endParaRPr>
          </a:p>
          <a:p>
            <a:pPr>
              <a:defRPr/>
            </a:pPr>
            <a:r>
              <a:rPr lang="en-US" dirty="0" smtClean="0">
                <a:ea typeface="ＭＳ Ｐゴシック" charset="-128"/>
                <a:cs typeface="ＭＳ Ｐゴシック" charset="-128"/>
              </a:rPr>
              <a:t>© ATTRIDGE CONSULTING INC. – PROPRIETARY</a:t>
            </a:r>
          </a:p>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D52518-472C-CE45-A51C-3AA0691B0616}" type="slidenum">
              <a:rPr lang="en-US" smtClean="0"/>
              <a:pPr/>
              <a:t>‹#›</a:t>
            </a:fld>
            <a:endParaRPr lang="en-US" dirty="0"/>
          </a:p>
        </p:txBody>
      </p:sp>
    </p:spTree>
    <p:extLst>
      <p:ext uri="{BB962C8B-B14F-4D97-AF65-F5344CB8AC3E}">
        <p14:creationId xmlns:p14="http://schemas.microsoft.com/office/powerpoint/2010/main" val="1329264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D71BDCC-5160-6646-A56C-3418599FB989}" type="datetime1">
              <a:rPr lang="en-US" smtClean="0"/>
              <a:pPr/>
              <a:t>9/11/13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D52518-472C-CE45-A51C-3AA0691B0616}" type="slidenum">
              <a:rPr lang="en-US" smtClean="0"/>
              <a:pPr/>
              <a:t>‹#›</a:t>
            </a:fld>
            <a:endParaRPr lang="en-US" dirty="0"/>
          </a:p>
        </p:txBody>
      </p:sp>
    </p:spTree>
    <p:extLst>
      <p:ext uri="{BB962C8B-B14F-4D97-AF65-F5344CB8AC3E}">
        <p14:creationId xmlns:p14="http://schemas.microsoft.com/office/powerpoint/2010/main" val="123273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6E1E492-0A5D-E543-B0B1-03EE08E738C2}" type="datetime1">
              <a:rPr lang="en-US" smtClean="0"/>
              <a:pPr/>
              <a:t>9/11/13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8D52518-472C-CE45-A51C-3AA0691B0616}" type="slidenum">
              <a:rPr lang="en-US" smtClean="0"/>
              <a:pPr/>
              <a:t>‹#›</a:t>
            </a:fld>
            <a:endParaRPr lang="en-US" dirty="0"/>
          </a:p>
        </p:txBody>
      </p:sp>
    </p:spTree>
    <p:extLst>
      <p:ext uri="{BB962C8B-B14F-4D97-AF65-F5344CB8AC3E}">
        <p14:creationId xmlns:p14="http://schemas.microsoft.com/office/powerpoint/2010/main" val="5571518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EBB8275-F1CA-9145-BA60-316E8DC77131}" type="datetime1">
              <a:rPr lang="en-US" smtClean="0"/>
              <a:pPr/>
              <a:t>9/11/13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8D52518-472C-CE45-A51C-3AA0691B0616}" type="slidenum">
              <a:rPr lang="en-US" smtClean="0"/>
              <a:pPr/>
              <a:t>‹#›</a:t>
            </a:fld>
            <a:endParaRPr lang="en-US" dirty="0"/>
          </a:p>
        </p:txBody>
      </p:sp>
    </p:spTree>
    <p:extLst>
      <p:ext uri="{BB962C8B-B14F-4D97-AF65-F5344CB8AC3E}">
        <p14:creationId xmlns:p14="http://schemas.microsoft.com/office/powerpoint/2010/main" val="13631141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D6F5805-1897-984F-9C1E-27EABD223088}" type="datetime1">
              <a:rPr lang="en-US" smtClean="0"/>
              <a:pPr/>
              <a:t>9/11/13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8D52518-472C-CE45-A51C-3AA0691B0616}" type="slidenum">
              <a:rPr lang="en-US" smtClean="0"/>
              <a:pPr/>
              <a:t>‹#›</a:t>
            </a:fld>
            <a:endParaRPr lang="en-US" dirty="0"/>
          </a:p>
        </p:txBody>
      </p:sp>
    </p:spTree>
    <p:extLst>
      <p:ext uri="{BB962C8B-B14F-4D97-AF65-F5344CB8AC3E}">
        <p14:creationId xmlns:p14="http://schemas.microsoft.com/office/powerpoint/2010/main" val="10618935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CCD112-4EF4-D343-9895-7DF5E5EFA481}" type="datetime1">
              <a:rPr lang="en-US" smtClean="0"/>
              <a:pPr/>
              <a:t>9/11/13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8D52518-472C-CE45-A51C-3AA0691B0616}" type="slidenum">
              <a:rPr lang="en-US" smtClean="0"/>
              <a:pPr/>
              <a:t>‹#›</a:t>
            </a:fld>
            <a:endParaRPr lang="en-US" dirty="0"/>
          </a:p>
        </p:txBody>
      </p:sp>
    </p:spTree>
    <p:extLst>
      <p:ext uri="{BB962C8B-B14F-4D97-AF65-F5344CB8AC3E}">
        <p14:creationId xmlns:p14="http://schemas.microsoft.com/office/powerpoint/2010/main" val="21569913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0355A0-EE64-9947-B5DC-3B0C6CB7EBAA}" type="datetime1">
              <a:rPr lang="en-US" smtClean="0"/>
              <a:pPr/>
              <a:t>9/11/13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8D52518-472C-CE45-A51C-3AA0691B0616}" type="slidenum">
              <a:rPr lang="en-US" smtClean="0"/>
              <a:pPr/>
              <a:t>‹#›</a:t>
            </a:fld>
            <a:endParaRPr lang="en-US" dirty="0"/>
          </a:p>
        </p:txBody>
      </p:sp>
    </p:spTree>
    <p:extLst>
      <p:ext uri="{BB962C8B-B14F-4D97-AF65-F5344CB8AC3E}">
        <p14:creationId xmlns:p14="http://schemas.microsoft.com/office/powerpoint/2010/main" val="30110329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376590-86D9-3D4F-849C-6A1EE3EECF26}" type="datetime1">
              <a:rPr lang="en-US" smtClean="0"/>
              <a:pPr/>
              <a:t>9/11/13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8D52518-472C-CE45-A51C-3AA0691B0616}" type="slidenum">
              <a:rPr lang="en-US" smtClean="0"/>
              <a:pPr/>
              <a:t>‹#›</a:t>
            </a:fld>
            <a:endParaRPr lang="en-US" dirty="0"/>
          </a:p>
        </p:txBody>
      </p:sp>
    </p:spTree>
    <p:extLst>
      <p:ext uri="{BB962C8B-B14F-4D97-AF65-F5344CB8AC3E}">
        <p14:creationId xmlns:p14="http://schemas.microsoft.com/office/powerpoint/2010/main" val="375008945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17A5AD-E12B-6F4C-B6C6-0DA570B56255}" type="datetime1">
              <a:rPr lang="en-US" smtClean="0"/>
              <a:pPr/>
              <a:t>9/11/13</a:t>
            </a:fld>
            <a:endParaRPr lang="en-US" dirty="0"/>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D52518-472C-CE45-A51C-3AA0691B0616}" type="slidenum">
              <a:rPr lang="en-US" smtClean="0"/>
              <a:pPr/>
              <a:t>‹#›</a:t>
            </a:fld>
            <a:endParaRPr lang="en-US" dirty="0"/>
          </a:p>
        </p:txBody>
      </p:sp>
    </p:spTree>
    <p:extLst>
      <p:ext uri="{BB962C8B-B14F-4D97-AF65-F5344CB8AC3E}">
        <p14:creationId xmlns:p14="http://schemas.microsoft.com/office/powerpoint/2010/main" val="1578372280"/>
      </p:ext>
    </p:extLst>
  </p:cSld>
  <p:clrMap bg1="lt1" tx1="dk1" bg2="lt2" tx2="dk2" accent1="accent1" accent2="accent2" accent3="accent3" accent4="accent4" accent5="accent5" accent6="accent6" hlink="hlink" folHlink="folHlink"/>
  <p:sldLayoutIdLst>
    <p:sldLayoutId id="2147484136" r:id="rId1"/>
    <p:sldLayoutId id="2147484137" r:id="rId2"/>
    <p:sldLayoutId id="2147484138" r:id="rId3"/>
    <p:sldLayoutId id="2147484139" r:id="rId4"/>
    <p:sldLayoutId id="2147484140" r:id="rId5"/>
    <p:sldLayoutId id="2147484141" r:id="rId6"/>
    <p:sldLayoutId id="2147484142" r:id="rId7"/>
    <p:sldLayoutId id="2147484143" r:id="rId8"/>
    <p:sldLayoutId id="2147484144" r:id="rId9"/>
    <p:sldLayoutId id="2147484145" r:id="rId10"/>
    <p:sldLayoutId id="2147484146" r:id="rId11"/>
    <p:sldLayoutId id="2147484121" r:id="rId1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chart" Target="../charts/chart23.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24.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25.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26.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2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28.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29.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package" Target="../embeddings/Microsoft_Word_Document1.docx"/><Relationship Id="rId5" Type="http://schemas.openxmlformats.org/officeDocument/2006/relationships/image" Target="../media/image1.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2.bin"/><Relationship Id="rId4" Type="http://schemas.openxmlformats.org/officeDocument/2006/relationships/package" Target="../embeddings/Microsoft_Word_Document2.docx"/><Relationship Id="rId5" Type="http://schemas.openxmlformats.org/officeDocument/2006/relationships/image" Target="../media/image2.png"/><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3.bin"/><Relationship Id="rId4" Type="http://schemas.openxmlformats.org/officeDocument/2006/relationships/package" Target="../embeddings/Microsoft_Word_Document3.docx"/><Relationship Id="rId5" Type="http://schemas.openxmlformats.org/officeDocument/2006/relationships/image" Target="../media/image3.png"/><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chart" Target="../charts/char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chart" Target="../charts/chart3.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4.bin"/><Relationship Id="rId4" Type="http://schemas.openxmlformats.org/officeDocument/2006/relationships/package" Target="../embeddings/Microsoft_Word_Document7.docx"/><Relationship Id="rId5" Type="http://schemas.openxmlformats.org/officeDocument/2006/relationships/image" Target="../media/image4.emf"/><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stan_granberry@yahoo.com"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chart" Target="../charts/char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chart" Target="../charts/char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eapfoundation.co"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chart" Target="../charts/chart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chart" Target="../charts/chart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chart" Target="../charts/chart1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hyperlink" Target="http://www.nbcgroup.org"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chart" Target="../charts/chart1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chart" Target="../charts/char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5.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8.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chart" Target="../charts/chart19.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20.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2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2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609600"/>
          </a:xfrm>
        </p:spPr>
        <p:txBody>
          <a:bodyPr>
            <a:normAutofit fontScale="90000"/>
          </a:bodyPr>
          <a:lstStyle/>
          <a:p>
            <a:r>
              <a:rPr lang="en-US" sz="3200" b="1" dirty="0" smtClean="0">
                <a:solidFill>
                  <a:srgbClr val="800000"/>
                </a:solidFill>
              </a:rPr>
              <a:t/>
            </a:r>
            <a:br>
              <a:rPr lang="en-US" sz="3200" b="1" dirty="0" smtClean="0">
                <a:solidFill>
                  <a:srgbClr val="800000"/>
                </a:solidFill>
              </a:rPr>
            </a:br>
            <a:r>
              <a:rPr lang="en-US" sz="3600" b="1" dirty="0" smtClean="0">
                <a:solidFill>
                  <a:srgbClr val="800000"/>
                </a:solidFill>
              </a:rPr>
              <a:t>Introduction</a:t>
            </a:r>
            <a:r>
              <a:rPr lang="en-US" sz="3600" b="1" dirty="0">
                <a:solidFill>
                  <a:srgbClr val="800000"/>
                </a:solidFill>
              </a:rPr>
              <a:t>  </a:t>
            </a:r>
            <a:br>
              <a:rPr lang="en-US" sz="3600" b="1" dirty="0">
                <a:solidFill>
                  <a:srgbClr val="800000"/>
                </a:solidFill>
              </a:rPr>
            </a:br>
            <a:endParaRPr lang="en-US" sz="3600" dirty="0">
              <a:solidFill>
                <a:srgbClr val="800000"/>
              </a:solidFill>
            </a:endParaRPr>
          </a:p>
        </p:txBody>
      </p:sp>
      <p:sp>
        <p:nvSpPr>
          <p:cNvPr id="5" name="Slide Number Placeholder 4"/>
          <p:cNvSpPr>
            <a:spLocks noGrp="1"/>
          </p:cNvSpPr>
          <p:nvPr>
            <p:ph type="sldNum" sz="quarter" idx="12"/>
          </p:nvPr>
        </p:nvSpPr>
        <p:spPr/>
        <p:txBody>
          <a:bodyPr/>
          <a:lstStyle/>
          <a:p>
            <a:fld id="{B8D52518-472C-CE45-A51C-3AA0691B0616}" type="slidenum">
              <a:rPr lang="en-US" smtClean="0"/>
              <a:pPr/>
              <a:t>1</a:t>
            </a:fld>
            <a:endParaRPr lang="en-US" dirty="0"/>
          </a:p>
        </p:txBody>
      </p:sp>
      <p:sp>
        <p:nvSpPr>
          <p:cNvPr id="3" name="Content Placeholder 2"/>
          <p:cNvSpPr>
            <a:spLocks noGrp="1"/>
          </p:cNvSpPr>
          <p:nvPr>
            <p:ph idx="1"/>
          </p:nvPr>
        </p:nvSpPr>
        <p:spPr>
          <a:xfrm>
            <a:off x="609600" y="762000"/>
            <a:ext cx="8229600" cy="5867399"/>
          </a:xfrm>
        </p:spPr>
        <p:txBody>
          <a:bodyPr>
            <a:noAutofit/>
          </a:bodyPr>
          <a:lstStyle/>
          <a:p>
            <a:pPr marL="0" indent="0">
              <a:buNone/>
            </a:pPr>
            <a:endParaRPr lang="en-US" sz="1100" dirty="0" smtClean="0"/>
          </a:p>
          <a:p>
            <a:pPr marL="0" indent="0">
              <a:buNone/>
            </a:pPr>
            <a:r>
              <a:rPr lang="en-US" sz="1100" dirty="0" smtClean="0"/>
              <a:t>What </a:t>
            </a:r>
            <a:r>
              <a:rPr lang="en-US" sz="1100" dirty="0"/>
              <a:t>shall become of the EA Field and our Profession if we fail to aggressively fund and regularly publish meaningful applied research?   </a:t>
            </a:r>
            <a:r>
              <a:rPr lang="en-US" sz="1100" dirty="0" smtClean="0"/>
              <a:t>        This </a:t>
            </a:r>
            <a:r>
              <a:rPr lang="en-US" sz="1100" dirty="0"/>
              <a:t>is something each of us should carefully consider.   We must not lag in our responsibility to foster and protect an earnest collaboration between researchers, vendors and purchasers.   Absent this collaboration we will wander from our true course and fall short of our full potential.      </a:t>
            </a:r>
          </a:p>
          <a:p>
            <a:pPr marL="0" indent="0">
              <a:buNone/>
            </a:pPr>
            <a:r>
              <a:rPr lang="en-US" sz="1100" dirty="0"/>
              <a:t> </a:t>
            </a:r>
          </a:p>
          <a:p>
            <a:pPr marL="0" indent="0">
              <a:buNone/>
            </a:pPr>
            <a:r>
              <a:rPr lang="en-US" sz="1100" b="1" dirty="0"/>
              <a:t>Background on the Study and Using the Slide deck </a:t>
            </a:r>
            <a:endParaRPr lang="en-US" sz="1100" dirty="0"/>
          </a:p>
          <a:p>
            <a:pPr marL="0" indent="0">
              <a:buNone/>
            </a:pPr>
            <a:r>
              <a:rPr lang="en-US" sz="1100" dirty="0"/>
              <a:t>In March 2011 the Employee Assistance Research Foundation (EARF) announced that the National Behavioral Consortium (NBC) was selected to receive a $40,000 grant.  </a:t>
            </a:r>
            <a:endParaRPr lang="en-US" sz="1100" dirty="0" smtClean="0"/>
          </a:p>
          <a:p>
            <a:pPr marL="0" indent="0">
              <a:buNone/>
            </a:pPr>
            <a:endParaRPr lang="en-US" sz="1100" dirty="0"/>
          </a:p>
          <a:p>
            <a:pPr marL="0" indent="0">
              <a:buNone/>
            </a:pPr>
            <a:r>
              <a:rPr lang="en-US" sz="1100" dirty="0"/>
              <a:t>Utilizing this grant the National Behavioral Consortium (NBC) conducted a multinational survey (2012) that collected key Employee Assistance Program (EAP) metrics on External EAP Vendors.   The survey data were collected from the US, Canada and 10 additional countries and included over 146 Million covered lives and 29,000 client companies.  </a:t>
            </a:r>
          </a:p>
          <a:p>
            <a:pPr marL="0" indent="0">
              <a:buNone/>
            </a:pPr>
            <a:r>
              <a:rPr lang="en-US" sz="1100" dirty="0"/>
              <a:t> </a:t>
            </a:r>
          </a:p>
          <a:p>
            <a:pPr marL="0" indent="0">
              <a:buNone/>
            </a:pPr>
            <a:r>
              <a:rPr lang="en-US" sz="1100" dirty="0"/>
              <a:t>It is common practice in many professions and fields to disseminate comparative information.  Absent this vital resource an individual company cannot accurately evaluate their performance against a similar cohort and therefore must rely upon anecdotal information.  The findings of this study address this deficiency in the Employee Assistance Program (EAP) field by reporting empirically derived comparative data for external providers of EAP services.  During 2012 the National Behavioral Consortium surveyed 82 external EAP vendors primarily located in the United States and Canada.</a:t>
            </a:r>
          </a:p>
          <a:p>
            <a:pPr marL="0" indent="0">
              <a:buNone/>
            </a:pPr>
            <a:r>
              <a:rPr lang="en-US" sz="1100" dirty="0"/>
              <a:t> </a:t>
            </a:r>
          </a:p>
          <a:p>
            <a:pPr marL="0" indent="0">
              <a:buNone/>
            </a:pPr>
            <a:r>
              <a:rPr lang="en-US" sz="1100" dirty="0"/>
              <a:t>The study addressed a key question in the EAP Field:  What are the basic metrics and characteristics that describe External EAP Vendors and their provision of services.  Eight categories of information were examined in this study: Corporate structure, Staffing, Client Companies Profile, Utilization Metrics, Survey tools, Business Management, Business Development and Forecasting the Future of EAP.   The survey instrument was designed specifically for External EA Vendors and included 44 items and 157 unique data points.</a:t>
            </a:r>
          </a:p>
          <a:p>
            <a:pPr marL="0" indent="0">
              <a:buNone/>
            </a:pPr>
            <a:r>
              <a:rPr lang="en-US" sz="1100" dirty="0"/>
              <a:t> </a:t>
            </a:r>
          </a:p>
          <a:p>
            <a:pPr marL="0" indent="0">
              <a:buNone/>
            </a:pPr>
            <a:r>
              <a:rPr lang="en-US" sz="1100" dirty="0"/>
              <a:t>The participants in the study were contacted using two sampling approaches.  The first approach employed a targeted sampling strategy intended to solicit participation from the largest external EAP vendors located in the US (defined by the authors as having greater than 2 million covered lives across all clients) and in Canada (defined as having greater than 1 million covered lives across all clients).  The second approach utilized a snowball “convenience” sampling method to invite participation from an unknown much larger group of vendors. </a:t>
            </a:r>
          </a:p>
          <a:p>
            <a:pPr marL="0" indent="0">
              <a:buNone/>
            </a:pPr>
            <a:r>
              <a:rPr lang="en-US" sz="1100" dirty="0"/>
              <a:t> </a:t>
            </a:r>
          </a:p>
        </p:txBody>
      </p:sp>
    </p:spTree>
    <p:extLst>
      <p:ext uri="{BB962C8B-B14F-4D97-AF65-F5344CB8AC3E}">
        <p14:creationId xmlns:p14="http://schemas.microsoft.com/office/powerpoint/2010/main" val="361203729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solidFill>
                  <a:srgbClr val="800000"/>
                </a:solidFill>
                <a:latin typeface="Gill Sans"/>
                <a:cs typeface="Gill Sans"/>
              </a:rPr>
              <a:t>Study </a:t>
            </a:r>
            <a:r>
              <a:rPr lang="en-US" sz="3200" b="1" dirty="0" smtClean="0">
                <a:solidFill>
                  <a:srgbClr val="800000"/>
                </a:solidFill>
                <a:latin typeface="Gill Sans"/>
                <a:cs typeface="Gill Sans"/>
              </a:rPr>
              <a:t>Methodology:</a:t>
            </a:r>
            <a:br>
              <a:rPr lang="en-US" sz="3200" b="1" dirty="0" smtClean="0">
                <a:solidFill>
                  <a:srgbClr val="800000"/>
                </a:solidFill>
                <a:latin typeface="Gill Sans"/>
                <a:cs typeface="Gill Sans"/>
              </a:rPr>
            </a:br>
            <a:r>
              <a:rPr lang="en-US" sz="3200" b="1" dirty="0" smtClean="0">
                <a:solidFill>
                  <a:srgbClr val="800000"/>
                </a:solidFill>
                <a:latin typeface="Gill Sans"/>
                <a:cs typeface="Gill Sans"/>
              </a:rPr>
              <a:t>Sampling Strategy</a:t>
            </a:r>
            <a:endParaRPr lang="en-US" sz="3200" b="1" dirty="0"/>
          </a:p>
        </p:txBody>
      </p:sp>
      <p:sp>
        <p:nvSpPr>
          <p:cNvPr id="3" name="Content Placeholder 2"/>
          <p:cNvSpPr>
            <a:spLocks noGrp="1"/>
          </p:cNvSpPr>
          <p:nvPr>
            <p:ph idx="1"/>
          </p:nvPr>
        </p:nvSpPr>
        <p:spPr/>
        <p:txBody>
          <a:bodyPr>
            <a:normAutofit fontScale="92500" lnSpcReduction="10000"/>
          </a:bodyPr>
          <a:lstStyle/>
          <a:p>
            <a:r>
              <a:rPr lang="en-US" sz="2600" dirty="0" smtClean="0">
                <a:latin typeface="Gill Sans"/>
                <a:cs typeface="Gill Sans"/>
              </a:rPr>
              <a:t>STEP 1 = Targeted large carriers in the US and Canada: </a:t>
            </a:r>
          </a:p>
          <a:p>
            <a:pPr marL="457200" lvl="1" indent="0">
              <a:buNone/>
            </a:pPr>
            <a:r>
              <a:rPr lang="en-US" sz="2400" dirty="0" smtClean="0">
                <a:latin typeface="Gill Sans"/>
                <a:cs typeface="Gill Sans"/>
              </a:rPr>
              <a:t>Sampling frame based on number of covered lives</a:t>
            </a:r>
          </a:p>
          <a:p>
            <a:pPr lvl="1"/>
            <a:r>
              <a:rPr lang="en-US" sz="2400" dirty="0" smtClean="0">
                <a:latin typeface="Gill Sans"/>
                <a:cs typeface="Gill Sans"/>
              </a:rPr>
              <a:t>US vendors with &gt; 2 million covered lives</a:t>
            </a:r>
          </a:p>
          <a:p>
            <a:pPr lvl="1"/>
            <a:r>
              <a:rPr lang="en-US" sz="2400" dirty="0" smtClean="0">
                <a:latin typeface="Gill Sans"/>
                <a:cs typeface="Gill Sans"/>
              </a:rPr>
              <a:t>Canadian vendors with &gt; 1 million covered lives</a:t>
            </a:r>
          </a:p>
          <a:p>
            <a:endParaRPr lang="en-US" sz="2800" dirty="0">
              <a:latin typeface="Gill Sans"/>
              <a:cs typeface="Gill Sans"/>
            </a:endParaRPr>
          </a:p>
          <a:p>
            <a:r>
              <a:rPr lang="en-US" sz="2800" dirty="0" smtClean="0">
                <a:latin typeface="Gill Sans"/>
                <a:cs typeface="Gill Sans"/>
              </a:rPr>
              <a:t>STEP 2 = Multi</a:t>
            </a:r>
            <a:r>
              <a:rPr lang="en-US" sz="2800" dirty="0">
                <a:latin typeface="Gill Sans"/>
                <a:cs typeface="Gill Sans"/>
              </a:rPr>
              <a:t>-stage snowball sampling method </a:t>
            </a:r>
          </a:p>
          <a:p>
            <a:pPr lvl="1"/>
            <a:r>
              <a:rPr lang="en-US" dirty="0" smtClean="0">
                <a:latin typeface="Gill Sans"/>
                <a:cs typeface="Gill Sans"/>
              </a:rPr>
              <a:t>email </a:t>
            </a:r>
            <a:r>
              <a:rPr lang="en-US" dirty="0">
                <a:latin typeface="Gill Sans"/>
                <a:cs typeface="Gill Sans"/>
              </a:rPr>
              <a:t>invitations to participate widely distributed</a:t>
            </a:r>
          </a:p>
          <a:p>
            <a:pPr lvl="1"/>
            <a:r>
              <a:rPr lang="en-US" dirty="0">
                <a:latin typeface="Gill Sans"/>
                <a:cs typeface="Gill Sans"/>
              </a:rPr>
              <a:t>Promotion of study from </a:t>
            </a:r>
            <a:r>
              <a:rPr lang="en-US" dirty="0" smtClean="0">
                <a:latin typeface="Gill Sans"/>
                <a:cs typeface="Gill Sans"/>
              </a:rPr>
              <a:t>EAPA</a:t>
            </a:r>
            <a:r>
              <a:rPr lang="en-US" dirty="0">
                <a:latin typeface="Gill Sans"/>
                <a:cs typeface="Gill Sans"/>
              </a:rPr>
              <a:t>, EASNA </a:t>
            </a:r>
            <a:r>
              <a:rPr lang="en-US" dirty="0" smtClean="0">
                <a:latin typeface="Gill Sans"/>
                <a:cs typeface="Gill Sans"/>
              </a:rPr>
              <a:t>&amp; others</a:t>
            </a:r>
          </a:p>
          <a:p>
            <a:pPr lvl="1"/>
            <a:r>
              <a:rPr lang="en-US" dirty="0" smtClean="0">
                <a:latin typeface="Gill Sans"/>
                <a:cs typeface="Gill Sans"/>
              </a:rPr>
              <a:t>Two waves in 2012:</a:t>
            </a:r>
          </a:p>
          <a:p>
            <a:pPr lvl="2"/>
            <a:r>
              <a:rPr lang="en-US" dirty="0" smtClean="0">
                <a:latin typeface="Gill Sans"/>
                <a:cs typeface="Gill Sans"/>
              </a:rPr>
              <a:t>1 = May-July = 66 participants</a:t>
            </a:r>
          </a:p>
          <a:p>
            <a:pPr lvl="2"/>
            <a:r>
              <a:rPr lang="en-US" dirty="0" smtClean="0">
                <a:latin typeface="Gill Sans"/>
                <a:cs typeface="Gill Sans"/>
              </a:rPr>
              <a:t>2 = October-November = 16 participants</a:t>
            </a:r>
            <a:endParaRPr lang="en-US" dirty="0">
              <a:latin typeface="Gill Sans"/>
              <a:cs typeface="Gill Sans"/>
            </a:endParaRPr>
          </a:p>
          <a:p>
            <a:endParaRPr lang="en-US" b="1" dirty="0"/>
          </a:p>
          <a:p>
            <a:endParaRPr lang="en-US" dirty="0"/>
          </a:p>
          <a:p>
            <a:endParaRPr lang="en-US" dirty="0"/>
          </a:p>
        </p:txBody>
      </p:sp>
      <p:sp>
        <p:nvSpPr>
          <p:cNvPr id="4" name="Slide Number Placeholder 4"/>
          <p:cNvSpPr>
            <a:spLocks noGrp="1"/>
          </p:cNvSpPr>
          <p:nvPr>
            <p:ph type="sldNum" sz="quarter" idx="12"/>
          </p:nvPr>
        </p:nvSpPr>
        <p:spPr>
          <a:xfrm>
            <a:off x="6553200" y="6356351"/>
            <a:ext cx="2133600" cy="365125"/>
          </a:xfrm>
        </p:spPr>
        <p:txBody>
          <a:bodyPr/>
          <a:lstStyle/>
          <a:p>
            <a:fld id="{B8D52518-472C-CE45-A51C-3AA0691B0616}" type="slidenum">
              <a:rPr lang="en-US" smtClean="0"/>
              <a:pPr/>
              <a:t>10</a:t>
            </a:fld>
            <a:endParaRPr lang="en-US" dirty="0"/>
          </a:p>
        </p:txBody>
      </p:sp>
    </p:spTree>
    <p:extLst>
      <p:ext uri="{BB962C8B-B14F-4D97-AF65-F5344CB8AC3E}">
        <p14:creationId xmlns:p14="http://schemas.microsoft.com/office/powerpoint/2010/main" val="2389210500"/>
      </p:ext>
    </p:extLst>
  </p:cSld>
  <p:clrMapOvr>
    <a:masterClrMapping/>
  </p:clrMapOvr>
  <p:timing>
    <p:tnLst>
      <p:par>
        <p:cTn xmlns:p14="http://schemas.microsoft.com/office/powerpoint/2010/mai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smtClean="0"/>
          </a:p>
          <a:p>
            <a:r>
              <a:rPr lang="en-US" dirty="0" smtClean="0"/>
              <a:t>By Market Size</a:t>
            </a:r>
          </a:p>
          <a:p>
            <a:endParaRPr lang="en-US" dirty="0" smtClean="0"/>
          </a:p>
          <a:p>
            <a:r>
              <a:rPr lang="en-US" dirty="0" smtClean="0"/>
              <a:t>By Country of HQ</a:t>
            </a:r>
          </a:p>
          <a:p>
            <a:endParaRPr lang="en-US" dirty="0" smtClean="0"/>
          </a:p>
          <a:p>
            <a:r>
              <a:rPr lang="en-US" dirty="0" smtClean="0"/>
              <a:t>By Dominant Pricing Model</a:t>
            </a:r>
            <a:endParaRPr lang="en-US" dirty="0"/>
          </a:p>
        </p:txBody>
      </p:sp>
      <p:sp>
        <p:nvSpPr>
          <p:cNvPr id="4" name="Slide Number Placeholder 3"/>
          <p:cNvSpPr>
            <a:spLocks noGrp="1"/>
          </p:cNvSpPr>
          <p:nvPr>
            <p:ph type="sldNum" sz="quarter" idx="12"/>
          </p:nvPr>
        </p:nvSpPr>
        <p:spPr/>
        <p:txBody>
          <a:bodyPr/>
          <a:lstStyle/>
          <a:p>
            <a:fld id="{B8D52518-472C-CE45-A51C-3AA0691B0616}" type="slidenum">
              <a:rPr lang="en-US" smtClean="0"/>
              <a:pPr/>
              <a:t>100</a:t>
            </a:fld>
            <a:endParaRPr lang="en-US" dirty="0"/>
          </a:p>
        </p:txBody>
      </p:sp>
      <p:sp>
        <p:nvSpPr>
          <p:cNvPr id="5" name="Title 1"/>
          <p:cNvSpPr txBox="1">
            <a:spLocks/>
          </p:cNvSpPr>
          <p:nvPr/>
        </p:nvSpPr>
        <p:spPr>
          <a:xfrm>
            <a:off x="478281" y="466281"/>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b="1" dirty="0" smtClean="0">
                <a:solidFill>
                  <a:srgbClr val="800000"/>
                </a:solidFill>
                <a:latin typeface="Gill Sans"/>
                <a:cs typeface="Gill Sans"/>
              </a:rPr>
              <a:t>Group Differences in Benchmarks: </a:t>
            </a:r>
            <a:br>
              <a:rPr lang="en-US" sz="3200" b="1" dirty="0" smtClean="0">
                <a:solidFill>
                  <a:srgbClr val="800000"/>
                </a:solidFill>
                <a:latin typeface="Gill Sans"/>
                <a:cs typeface="Gill Sans"/>
              </a:rPr>
            </a:br>
            <a:r>
              <a:rPr lang="en-US" sz="3200" b="1" dirty="0" smtClean="0">
                <a:solidFill>
                  <a:srgbClr val="800000"/>
                </a:solidFill>
                <a:latin typeface="Gill Sans"/>
                <a:cs typeface="Gill Sans"/>
              </a:rPr>
              <a:t>Exploratory Tests</a:t>
            </a:r>
            <a:endParaRPr lang="en-US" sz="3200" b="1" dirty="0"/>
          </a:p>
        </p:txBody>
      </p:sp>
    </p:spTree>
    <p:extLst>
      <p:ext uri="{BB962C8B-B14F-4D97-AF65-F5344CB8AC3E}">
        <p14:creationId xmlns:p14="http://schemas.microsoft.com/office/powerpoint/2010/main" val="338829895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endParaRPr lang="en-US" dirty="0" smtClean="0"/>
          </a:p>
          <a:p>
            <a:r>
              <a:rPr lang="en-US" dirty="0" smtClean="0"/>
              <a:t>Two Groups Created from Initial Five:</a:t>
            </a:r>
          </a:p>
          <a:p>
            <a:endParaRPr lang="en-US" dirty="0" smtClean="0"/>
          </a:p>
          <a:p>
            <a:pPr lvl="1"/>
            <a:r>
              <a:rPr lang="en-US" b="1" dirty="0" smtClean="0"/>
              <a:t>Smaller Market Group </a:t>
            </a:r>
            <a:r>
              <a:rPr lang="en-US" dirty="0" smtClean="0"/>
              <a:t>= Local + Regional markets</a:t>
            </a:r>
          </a:p>
          <a:p>
            <a:pPr marL="857250" lvl="2" indent="0">
              <a:buNone/>
            </a:pPr>
            <a:r>
              <a:rPr lang="en-US" dirty="0" smtClean="0"/>
              <a:t>n = 36  vendors (89% from US)</a:t>
            </a:r>
          </a:p>
          <a:p>
            <a:pPr lvl="1"/>
            <a:endParaRPr lang="en-US" dirty="0" smtClean="0"/>
          </a:p>
          <a:p>
            <a:pPr lvl="1"/>
            <a:r>
              <a:rPr lang="en-US" b="1" dirty="0" smtClean="0"/>
              <a:t>Larger Market Group </a:t>
            </a:r>
            <a:r>
              <a:rPr lang="en-US" dirty="0" smtClean="0"/>
              <a:t>= National + International + Global markets</a:t>
            </a:r>
          </a:p>
          <a:p>
            <a:pPr marL="857250" lvl="2" indent="0">
              <a:buNone/>
            </a:pPr>
            <a:r>
              <a:rPr lang="en-US" dirty="0" smtClean="0"/>
              <a:t>n = 46 vendors (56% from US)</a:t>
            </a:r>
          </a:p>
          <a:p>
            <a:pPr lvl="1"/>
            <a:endParaRPr lang="en-US" dirty="0"/>
          </a:p>
          <a:p>
            <a:pPr lvl="1"/>
            <a:r>
              <a:rPr lang="en-US" dirty="0" smtClean="0"/>
              <a:t>Results for 34 variables tested:  20 </a:t>
            </a:r>
            <a:r>
              <a:rPr lang="en-US" i="1" dirty="0" smtClean="0"/>
              <a:t>non-significant differences</a:t>
            </a:r>
            <a:r>
              <a:rPr lang="en-US" dirty="0" smtClean="0"/>
              <a:t> &amp; 14 significantly different (at </a:t>
            </a:r>
            <a:r>
              <a:rPr lang="en-US" i="1" dirty="0" smtClean="0"/>
              <a:t>p</a:t>
            </a:r>
            <a:r>
              <a:rPr lang="en-US" dirty="0" smtClean="0"/>
              <a:t> &lt; .10 level)</a:t>
            </a:r>
          </a:p>
          <a:p>
            <a:endParaRPr lang="en-US" dirty="0" smtClean="0"/>
          </a:p>
        </p:txBody>
      </p:sp>
      <p:sp>
        <p:nvSpPr>
          <p:cNvPr id="4" name="Slide Number Placeholder 3"/>
          <p:cNvSpPr>
            <a:spLocks noGrp="1"/>
          </p:cNvSpPr>
          <p:nvPr>
            <p:ph type="sldNum" sz="quarter" idx="12"/>
          </p:nvPr>
        </p:nvSpPr>
        <p:spPr/>
        <p:txBody>
          <a:bodyPr/>
          <a:lstStyle/>
          <a:p>
            <a:fld id="{B8D52518-472C-CE45-A51C-3AA0691B0616}" type="slidenum">
              <a:rPr lang="en-US" smtClean="0"/>
              <a:pPr/>
              <a:t>101</a:t>
            </a:fld>
            <a:endParaRPr lang="en-US" dirty="0"/>
          </a:p>
        </p:txBody>
      </p:sp>
      <p:sp>
        <p:nvSpPr>
          <p:cNvPr id="5" name="Title 1"/>
          <p:cNvSpPr txBox="1">
            <a:spLocks/>
          </p:cNvSpPr>
          <p:nvPr/>
        </p:nvSpPr>
        <p:spPr>
          <a:xfrm>
            <a:off x="478281" y="466281"/>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b="1" dirty="0" smtClean="0">
                <a:solidFill>
                  <a:srgbClr val="800000"/>
                </a:solidFill>
                <a:latin typeface="Gill Sans"/>
                <a:cs typeface="Gill Sans"/>
              </a:rPr>
              <a:t>Group Differences in Benchmarks: </a:t>
            </a:r>
            <a:br>
              <a:rPr lang="en-US" sz="3200" b="1" dirty="0" smtClean="0">
                <a:solidFill>
                  <a:srgbClr val="800000"/>
                </a:solidFill>
                <a:latin typeface="Gill Sans"/>
                <a:cs typeface="Gill Sans"/>
              </a:rPr>
            </a:br>
            <a:r>
              <a:rPr lang="en-US" sz="3200" b="1" dirty="0" smtClean="0">
                <a:solidFill>
                  <a:srgbClr val="800000"/>
                </a:solidFill>
                <a:latin typeface="Gill Sans"/>
                <a:cs typeface="Gill Sans"/>
              </a:rPr>
              <a:t>Smaller vs. Larger Size Markets</a:t>
            </a:r>
            <a:endParaRPr lang="en-US" sz="3200" b="1" dirty="0"/>
          </a:p>
        </p:txBody>
      </p:sp>
    </p:spTree>
    <p:extLst>
      <p:ext uri="{BB962C8B-B14F-4D97-AF65-F5344CB8AC3E}">
        <p14:creationId xmlns:p14="http://schemas.microsoft.com/office/powerpoint/2010/main" val="177635901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5029199"/>
          </a:xfrm>
        </p:spPr>
        <p:txBody>
          <a:bodyPr>
            <a:normAutofit fontScale="70000" lnSpcReduction="20000"/>
          </a:bodyPr>
          <a:lstStyle/>
          <a:p>
            <a:endParaRPr lang="en-US" dirty="0" smtClean="0"/>
          </a:p>
          <a:p>
            <a:pPr marL="0" lvl="1" indent="0" algn="ctr">
              <a:buNone/>
            </a:pPr>
            <a:r>
              <a:rPr lang="en-US" sz="3400" b="1" dirty="0"/>
              <a:t>Larger Market </a:t>
            </a:r>
            <a:r>
              <a:rPr lang="en-US" sz="3400" b="1" dirty="0" smtClean="0"/>
              <a:t>Group GREATER THAN Smaller Market Group:</a:t>
            </a:r>
            <a:endParaRPr lang="en-US" sz="3400" dirty="0"/>
          </a:p>
          <a:p>
            <a:endParaRPr lang="en-US" dirty="0" smtClean="0"/>
          </a:p>
          <a:p>
            <a:pPr lvl="1"/>
            <a:r>
              <a:rPr lang="en-US" dirty="0" smtClean="0"/>
              <a:t>Total No. of client companies (customers) </a:t>
            </a:r>
          </a:p>
          <a:p>
            <a:pPr lvl="2"/>
            <a:r>
              <a:rPr lang="en-US" dirty="0" smtClean="0"/>
              <a:t>671 &gt; 191</a:t>
            </a:r>
          </a:p>
          <a:p>
            <a:pPr lvl="1"/>
            <a:r>
              <a:rPr lang="en-US" dirty="0" smtClean="0"/>
              <a:t>Total No. of covered employees (population)</a:t>
            </a:r>
          </a:p>
          <a:p>
            <a:pPr lvl="2"/>
            <a:r>
              <a:rPr lang="en-US" dirty="0" smtClean="0"/>
              <a:t>15 Million &gt; 93k</a:t>
            </a:r>
          </a:p>
          <a:p>
            <a:pPr lvl="1"/>
            <a:r>
              <a:rPr lang="en-US" dirty="0" smtClean="0"/>
              <a:t>Avg. No. of employees per client (contract size)</a:t>
            </a:r>
          </a:p>
          <a:p>
            <a:pPr lvl="2"/>
            <a:r>
              <a:rPr lang="en-US" dirty="0" smtClean="0"/>
              <a:t>3,539 &gt; 907</a:t>
            </a:r>
          </a:p>
          <a:p>
            <a:pPr lvl="1"/>
            <a:r>
              <a:rPr lang="en-US" dirty="0" smtClean="0"/>
              <a:t>Total No. of staff dedicated to EAP (staff size)</a:t>
            </a:r>
          </a:p>
          <a:p>
            <a:pPr lvl="2"/>
            <a:r>
              <a:rPr lang="en-US" dirty="0" smtClean="0"/>
              <a:t>215 &gt; 16</a:t>
            </a:r>
          </a:p>
          <a:p>
            <a:pPr lvl="2"/>
            <a:endParaRPr lang="en-US" dirty="0" smtClean="0"/>
          </a:p>
          <a:p>
            <a:pPr lvl="1"/>
            <a:r>
              <a:rPr lang="en-US" dirty="0"/>
              <a:t>Tax status of “for profit” </a:t>
            </a:r>
          </a:p>
          <a:p>
            <a:pPr lvl="2"/>
            <a:r>
              <a:rPr lang="en-US" dirty="0"/>
              <a:t>76% &gt; 58%</a:t>
            </a:r>
          </a:p>
          <a:p>
            <a:pPr lvl="1"/>
            <a:r>
              <a:rPr lang="en-US" dirty="0"/>
              <a:t>Number of different primary services offered (services)</a:t>
            </a:r>
          </a:p>
          <a:p>
            <a:pPr lvl="2"/>
            <a:r>
              <a:rPr lang="en-US" dirty="0"/>
              <a:t>2.9 &gt; 2.5</a:t>
            </a:r>
          </a:p>
          <a:p>
            <a:pPr lvl="1"/>
            <a:endParaRPr lang="en-US" dirty="0" smtClean="0"/>
          </a:p>
          <a:p>
            <a:pPr lvl="1"/>
            <a:endParaRPr lang="en-US" dirty="0" smtClean="0"/>
          </a:p>
        </p:txBody>
      </p:sp>
      <p:sp>
        <p:nvSpPr>
          <p:cNvPr id="4" name="Slide Number Placeholder 3"/>
          <p:cNvSpPr>
            <a:spLocks noGrp="1"/>
          </p:cNvSpPr>
          <p:nvPr>
            <p:ph type="sldNum" sz="quarter" idx="12"/>
          </p:nvPr>
        </p:nvSpPr>
        <p:spPr/>
        <p:txBody>
          <a:bodyPr/>
          <a:lstStyle/>
          <a:p>
            <a:fld id="{B8D52518-472C-CE45-A51C-3AA0691B0616}" type="slidenum">
              <a:rPr lang="en-US" smtClean="0"/>
              <a:pPr/>
              <a:t>102</a:t>
            </a:fld>
            <a:endParaRPr lang="en-US" dirty="0"/>
          </a:p>
        </p:txBody>
      </p:sp>
      <p:sp>
        <p:nvSpPr>
          <p:cNvPr id="5" name="Title 1"/>
          <p:cNvSpPr txBox="1">
            <a:spLocks/>
          </p:cNvSpPr>
          <p:nvPr/>
        </p:nvSpPr>
        <p:spPr>
          <a:xfrm>
            <a:off x="478281" y="466281"/>
            <a:ext cx="8229600" cy="1143000"/>
          </a:xfrm>
          <a:prstGeom prst="rect">
            <a:avLst/>
          </a:prstGeom>
        </p:spPr>
        <p:txBody>
          <a:bodyPr vert="horz" lIns="91440" tIns="45720" rIns="91440" bIns="45720" rtlCol="0" anchor="ctr">
            <a:normAutofit fontScale="8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b="1" dirty="0" smtClean="0">
                <a:solidFill>
                  <a:srgbClr val="800000"/>
                </a:solidFill>
                <a:latin typeface="Gill Sans"/>
                <a:cs typeface="Gill Sans"/>
              </a:rPr>
              <a:t>Group Differences in Benchmarks </a:t>
            </a:r>
          </a:p>
          <a:p>
            <a:r>
              <a:rPr lang="en-US" sz="3200" b="1" dirty="0" smtClean="0">
                <a:solidFill>
                  <a:srgbClr val="800000"/>
                </a:solidFill>
                <a:latin typeface="Gill Sans"/>
                <a:cs typeface="Gill Sans"/>
              </a:rPr>
              <a:t>(Based on Mean Averages): </a:t>
            </a:r>
            <a:br>
              <a:rPr lang="en-US" sz="3200" b="1" dirty="0" smtClean="0">
                <a:solidFill>
                  <a:srgbClr val="800000"/>
                </a:solidFill>
                <a:latin typeface="Gill Sans"/>
                <a:cs typeface="Gill Sans"/>
              </a:rPr>
            </a:br>
            <a:r>
              <a:rPr lang="en-US" sz="3200" b="1" dirty="0" smtClean="0">
                <a:solidFill>
                  <a:srgbClr val="800000"/>
                </a:solidFill>
                <a:latin typeface="Gill Sans"/>
                <a:cs typeface="Gill Sans"/>
              </a:rPr>
              <a:t>Smaller vs. Larger Size Markets</a:t>
            </a:r>
            <a:endParaRPr lang="en-US" sz="3200" b="1" dirty="0"/>
          </a:p>
        </p:txBody>
      </p:sp>
      <p:sp>
        <p:nvSpPr>
          <p:cNvPr id="2" name="TextBox 1"/>
          <p:cNvSpPr txBox="1"/>
          <p:nvPr/>
        </p:nvSpPr>
        <p:spPr>
          <a:xfrm>
            <a:off x="6705600" y="2895600"/>
            <a:ext cx="1843774" cy="1569660"/>
          </a:xfrm>
          <a:prstGeom prst="rect">
            <a:avLst/>
          </a:prstGeom>
          <a:noFill/>
          <a:ln>
            <a:solidFill>
              <a:schemeClr val="tx2"/>
            </a:solidFill>
          </a:ln>
        </p:spPr>
        <p:txBody>
          <a:bodyPr wrap="none" rtlCol="0">
            <a:spAutoFit/>
          </a:bodyPr>
          <a:lstStyle/>
          <a:p>
            <a:r>
              <a:rPr lang="en-US" dirty="0" smtClean="0"/>
              <a:t>These four </a:t>
            </a:r>
          </a:p>
          <a:p>
            <a:r>
              <a:rPr lang="en-US" dirty="0"/>
              <a:t>r</a:t>
            </a:r>
            <a:r>
              <a:rPr lang="en-US" dirty="0" smtClean="0"/>
              <a:t>esults were </a:t>
            </a:r>
          </a:p>
          <a:p>
            <a:r>
              <a:rPr lang="en-US" dirty="0"/>
              <a:t>e</a:t>
            </a:r>
            <a:r>
              <a:rPr lang="en-US" dirty="0" smtClean="0"/>
              <a:t>xpected </a:t>
            </a:r>
          </a:p>
          <a:p>
            <a:r>
              <a:rPr lang="en-US" dirty="0" smtClean="0"/>
              <a:t>due to size</a:t>
            </a:r>
            <a:endParaRPr lang="en-US" dirty="0"/>
          </a:p>
        </p:txBody>
      </p:sp>
    </p:spTree>
    <p:extLst>
      <p:ext uri="{BB962C8B-B14F-4D97-AF65-F5344CB8AC3E}">
        <p14:creationId xmlns:p14="http://schemas.microsoft.com/office/powerpoint/2010/main" val="219381228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4876799"/>
          </a:xfrm>
        </p:spPr>
        <p:txBody>
          <a:bodyPr>
            <a:normAutofit fontScale="77500" lnSpcReduction="20000"/>
          </a:bodyPr>
          <a:lstStyle/>
          <a:p>
            <a:endParaRPr lang="en-US" dirty="0" smtClean="0"/>
          </a:p>
          <a:p>
            <a:pPr marL="0" lvl="1" indent="0" algn="ctr">
              <a:buNone/>
            </a:pPr>
            <a:r>
              <a:rPr lang="en-US" sz="3100" b="1" dirty="0" smtClean="0"/>
              <a:t>Smaller </a:t>
            </a:r>
            <a:r>
              <a:rPr lang="en-US" sz="3100" b="1" dirty="0"/>
              <a:t>Market </a:t>
            </a:r>
            <a:r>
              <a:rPr lang="en-US" sz="3100" b="1" dirty="0" smtClean="0"/>
              <a:t>Group GREATER THAN Larger Market Group:</a:t>
            </a:r>
          </a:p>
          <a:p>
            <a:pPr marL="0" lvl="1" indent="0" algn="ctr">
              <a:buNone/>
            </a:pPr>
            <a:endParaRPr lang="en-US" dirty="0" smtClean="0"/>
          </a:p>
          <a:p>
            <a:pPr lvl="1"/>
            <a:r>
              <a:rPr lang="en-US" dirty="0" smtClean="0"/>
              <a:t>Staffing ratio of the average number of EAP staff per every 10,000 covered employee lives (2.20 &gt; 1.54)</a:t>
            </a:r>
          </a:p>
          <a:p>
            <a:pPr lvl="1"/>
            <a:r>
              <a:rPr lang="en-US" dirty="0" smtClean="0"/>
              <a:t>% of all counseling sessions provided by EAP staff vs. by network affiliate counselors (</a:t>
            </a:r>
            <a:r>
              <a:rPr lang="en-US" dirty="0"/>
              <a:t>54</a:t>
            </a:r>
            <a:r>
              <a:rPr lang="en-US" dirty="0" smtClean="0"/>
              <a:t>% staff </a:t>
            </a:r>
            <a:r>
              <a:rPr lang="en-US" dirty="0"/>
              <a:t>&gt; 34</a:t>
            </a:r>
            <a:r>
              <a:rPr lang="en-US" dirty="0" smtClean="0"/>
              <a:t>% staff) </a:t>
            </a:r>
          </a:p>
          <a:p>
            <a:pPr lvl="1"/>
            <a:r>
              <a:rPr lang="en-US" dirty="0" smtClean="0"/>
              <a:t>EAP counselor case use rate (5.6% &gt; 3.5%)</a:t>
            </a:r>
          </a:p>
          <a:p>
            <a:pPr lvl="1"/>
            <a:r>
              <a:rPr lang="en-US" dirty="0" smtClean="0"/>
              <a:t>EAP counselor sessions use rate (14.6% &gt; 8.5%)</a:t>
            </a:r>
          </a:p>
          <a:p>
            <a:pPr lvl="1"/>
            <a:r>
              <a:rPr lang="en-US" dirty="0" smtClean="0"/>
              <a:t>Survey outcomes for overall improvement (91% &gt; 83%), work performance (79% &gt; 70%) and work absence (77% &gt; 58%)</a:t>
            </a:r>
          </a:p>
          <a:p>
            <a:pPr lvl="1"/>
            <a:endParaRPr lang="en-US" dirty="0" smtClean="0"/>
          </a:p>
          <a:p>
            <a:pPr lvl="1"/>
            <a:r>
              <a:rPr lang="en-US" dirty="0" smtClean="0"/>
              <a:t>Based in US (89% &gt; 56%)</a:t>
            </a:r>
          </a:p>
          <a:p>
            <a:pPr lvl="1"/>
            <a:endParaRPr lang="en-US" dirty="0" smtClean="0"/>
          </a:p>
          <a:p>
            <a:pPr marL="457200" lvl="1" indent="0">
              <a:buNone/>
            </a:pPr>
            <a:endParaRPr lang="en-US" dirty="0" smtClean="0"/>
          </a:p>
        </p:txBody>
      </p:sp>
      <p:sp>
        <p:nvSpPr>
          <p:cNvPr id="4" name="Slide Number Placeholder 3"/>
          <p:cNvSpPr>
            <a:spLocks noGrp="1"/>
          </p:cNvSpPr>
          <p:nvPr>
            <p:ph type="sldNum" sz="quarter" idx="12"/>
          </p:nvPr>
        </p:nvSpPr>
        <p:spPr/>
        <p:txBody>
          <a:bodyPr/>
          <a:lstStyle/>
          <a:p>
            <a:fld id="{B8D52518-472C-CE45-A51C-3AA0691B0616}" type="slidenum">
              <a:rPr lang="en-US" smtClean="0"/>
              <a:pPr/>
              <a:t>103</a:t>
            </a:fld>
            <a:endParaRPr lang="en-US" dirty="0"/>
          </a:p>
        </p:txBody>
      </p:sp>
      <p:sp>
        <p:nvSpPr>
          <p:cNvPr id="5" name="Title 1"/>
          <p:cNvSpPr txBox="1">
            <a:spLocks/>
          </p:cNvSpPr>
          <p:nvPr/>
        </p:nvSpPr>
        <p:spPr>
          <a:xfrm>
            <a:off x="478281" y="466281"/>
            <a:ext cx="8229600" cy="1143000"/>
          </a:xfrm>
          <a:prstGeom prst="rect">
            <a:avLst/>
          </a:prstGeom>
        </p:spPr>
        <p:txBody>
          <a:bodyPr vert="horz" lIns="91440" tIns="45720" rIns="91440" bIns="45720" rtlCol="0" anchor="ctr">
            <a:normAutofit fontScale="8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b="1" dirty="0" smtClean="0">
                <a:solidFill>
                  <a:srgbClr val="800000"/>
                </a:solidFill>
                <a:latin typeface="Gill Sans"/>
                <a:cs typeface="Gill Sans"/>
              </a:rPr>
              <a:t>Group Differences in Benchmarks</a:t>
            </a:r>
          </a:p>
          <a:p>
            <a:r>
              <a:rPr lang="en-US" sz="3200" b="1" dirty="0" smtClean="0">
                <a:solidFill>
                  <a:srgbClr val="800000"/>
                </a:solidFill>
                <a:latin typeface="Gill Sans"/>
                <a:cs typeface="Gill Sans"/>
              </a:rPr>
              <a:t>(</a:t>
            </a:r>
            <a:r>
              <a:rPr lang="en-US" sz="3200" b="1" dirty="0">
                <a:solidFill>
                  <a:srgbClr val="800000"/>
                </a:solidFill>
                <a:latin typeface="Gill Sans"/>
                <a:cs typeface="Gill Sans"/>
              </a:rPr>
              <a:t>Based on Mean Averages</a:t>
            </a:r>
            <a:r>
              <a:rPr lang="en-US" sz="3200" b="1" dirty="0" smtClean="0">
                <a:solidFill>
                  <a:srgbClr val="800000"/>
                </a:solidFill>
                <a:latin typeface="Gill Sans"/>
                <a:cs typeface="Gill Sans"/>
              </a:rPr>
              <a:t>): </a:t>
            </a:r>
            <a:br>
              <a:rPr lang="en-US" sz="3200" b="1" dirty="0" smtClean="0">
                <a:solidFill>
                  <a:srgbClr val="800000"/>
                </a:solidFill>
                <a:latin typeface="Gill Sans"/>
                <a:cs typeface="Gill Sans"/>
              </a:rPr>
            </a:br>
            <a:r>
              <a:rPr lang="en-US" sz="3200" b="1" dirty="0" smtClean="0">
                <a:solidFill>
                  <a:srgbClr val="800000"/>
                </a:solidFill>
                <a:latin typeface="Gill Sans"/>
                <a:cs typeface="Gill Sans"/>
              </a:rPr>
              <a:t>Smaller vs. Larger Size Markets</a:t>
            </a:r>
            <a:endParaRPr lang="en-US" sz="3200" b="1" dirty="0"/>
          </a:p>
        </p:txBody>
      </p:sp>
    </p:spTree>
    <p:extLst>
      <p:ext uri="{BB962C8B-B14F-4D97-AF65-F5344CB8AC3E}">
        <p14:creationId xmlns:p14="http://schemas.microsoft.com/office/powerpoint/2010/main" val="18520793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8D52518-472C-CE45-A51C-3AA0691B0616}" type="slidenum">
              <a:rPr lang="en-US" smtClean="0"/>
              <a:pPr/>
              <a:t>104</a:t>
            </a:fld>
            <a:endParaRPr lang="en-US" dirty="0"/>
          </a:p>
        </p:txBody>
      </p:sp>
      <p:sp>
        <p:nvSpPr>
          <p:cNvPr id="5" name="Title 1"/>
          <p:cNvSpPr txBox="1">
            <a:spLocks/>
          </p:cNvSpPr>
          <p:nvPr/>
        </p:nvSpPr>
        <p:spPr>
          <a:xfrm>
            <a:off x="511302" y="304800"/>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b="1" dirty="0" smtClean="0">
                <a:solidFill>
                  <a:srgbClr val="800000"/>
                </a:solidFill>
                <a:latin typeface="Gill Sans"/>
                <a:cs typeface="Gill Sans"/>
              </a:rPr>
              <a:t>Distribution of Vendors </a:t>
            </a:r>
          </a:p>
          <a:p>
            <a:r>
              <a:rPr lang="en-US" sz="3200" b="1" dirty="0" smtClean="0">
                <a:solidFill>
                  <a:srgbClr val="800000"/>
                </a:solidFill>
                <a:latin typeface="Gill Sans"/>
                <a:cs typeface="Gill Sans"/>
              </a:rPr>
              <a:t>Market Size X Country</a:t>
            </a:r>
            <a:endParaRPr lang="en-US" sz="3200" b="1"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131854318"/>
              </p:ext>
            </p:extLst>
          </p:nvPr>
        </p:nvGraphicFramePr>
        <p:xfrm>
          <a:off x="914400" y="2133600"/>
          <a:ext cx="7467600" cy="2225040"/>
        </p:xfrm>
        <a:graphic>
          <a:graphicData uri="http://schemas.openxmlformats.org/drawingml/2006/table">
            <a:tbl>
              <a:tblPr firstRow="1" bandRow="1">
                <a:tableStyleId>{5C22544A-7EE6-4342-B048-85BDC9FD1C3A}</a:tableStyleId>
              </a:tblPr>
              <a:tblGrid>
                <a:gridCol w="1600200"/>
                <a:gridCol w="1905000"/>
                <a:gridCol w="1905000"/>
                <a:gridCol w="2057400"/>
              </a:tblGrid>
              <a:tr h="370840">
                <a:tc>
                  <a:txBody>
                    <a:bodyPr/>
                    <a:lstStyle/>
                    <a:p>
                      <a:r>
                        <a:rPr lang="en-US" dirty="0" smtClean="0"/>
                        <a:t>MARKET:</a:t>
                      </a:r>
                      <a:endParaRPr lang="en-US" dirty="0"/>
                    </a:p>
                  </a:txBody>
                  <a:tcPr/>
                </a:tc>
                <a:tc>
                  <a:txBody>
                    <a:bodyPr/>
                    <a:lstStyle/>
                    <a:p>
                      <a:pPr algn="ctr"/>
                      <a:r>
                        <a:rPr lang="en-US" dirty="0" smtClean="0"/>
                        <a:t>United</a:t>
                      </a:r>
                      <a:r>
                        <a:rPr lang="en-US" baseline="0" dirty="0" smtClean="0"/>
                        <a:t> States</a:t>
                      </a:r>
                      <a:endParaRPr lang="en-US" dirty="0"/>
                    </a:p>
                  </a:txBody>
                  <a:tcPr/>
                </a:tc>
                <a:tc>
                  <a:txBody>
                    <a:bodyPr/>
                    <a:lstStyle/>
                    <a:p>
                      <a:pPr algn="ctr"/>
                      <a:r>
                        <a:rPr lang="en-US" dirty="0" smtClean="0"/>
                        <a:t>Canada</a:t>
                      </a:r>
                      <a:r>
                        <a:rPr lang="en-US" baseline="0" dirty="0" smtClean="0"/>
                        <a:t> </a:t>
                      </a:r>
                      <a:endParaRPr lang="en-US" dirty="0"/>
                    </a:p>
                  </a:txBody>
                  <a:tcPr/>
                </a:tc>
                <a:tc>
                  <a:txBody>
                    <a:bodyPr/>
                    <a:lstStyle/>
                    <a:p>
                      <a:pPr algn="ctr"/>
                      <a:r>
                        <a:rPr lang="en-US" dirty="0" smtClean="0"/>
                        <a:t>International</a:t>
                      </a:r>
                      <a:endParaRPr lang="en-US" dirty="0"/>
                    </a:p>
                  </a:txBody>
                  <a:tcPr/>
                </a:tc>
              </a:tr>
              <a:tr h="370840">
                <a:tc>
                  <a:txBody>
                    <a:bodyPr/>
                    <a:lstStyle/>
                    <a:p>
                      <a:r>
                        <a:rPr lang="en-US" dirty="0" smtClean="0"/>
                        <a:t>Local</a:t>
                      </a:r>
                      <a:endParaRPr lang="en-US" dirty="0"/>
                    </a:p>
                  </a:txBody>
                  <a:tcPr/>
                </a:tc>
                <a:tc>
                  <a:txBody>
                    <a:bodyPr/>
                    <a:lstStyle/>
                    <a:p>
                      <a:pPr algn="ctr"/>
                      <a:r>
                        <a:rPr lang="en-US" dirty="0" smtClean="0"/>
                        <a:t>14</a:t>
                      </a:r>
                      <a:endParaRPr lang="en-US" dirty="0"/>
                    </a:p>
                  </a:txBody>
                  <a:tcPr/>
                </a:tc>
                <a:tc>
                  <a:txBody>
                    <a:bodyPr/>
                    <a:lstStyle/>
                    <a:p>
                      <a:pPr algn="ctr"/>
                      <a:r>
                        <a:rPr lang="en-US" dirty="0" smtClean="0"/>
                        <a:t>2</a:t>
                      </a:r>
                      <a:endParaRPr lang="en-US" dirty="0"/>
                    </a:p>
                  </a:txBody>
                  <a:tcPr/>
                </a:tc>
                <a:tc>
                  <a:txBody>
                    <a:bodyPr/>
                    <a:lstStyle/>
                    <a:p>
                      <a:pPr algn="ctr"/>
                      <a:r>
                        <a:rPr lang="en-US" dirty="0" smtClean="0"/>
                        <a:t>0</a:t>
                      </a:r>
                      <a:endParaRPr lang="en-US" dirty="0"/>
                    </a:p>
                  </a:txBody>
                  <a:tcPr/>
                </a:tc>
              </a:tr>
              <a:tr h="370840">
                <a:tc>
                  <a:txBody>
                    <a:bodyPr/>
                    <a:lstStyle/>
                    <a:p>
                      <a:r>
                        <a:rPr lang="en-US" dirty="0" smtClean="0"/>
                        <a:t>Regional</a:t>
                      </a:r>
                      <a:endParaRPr lang="en-US" dirty="0"/>
                    </a:p>
                  </a:txBody>
                  <a:tcPr/>
                </a:tc>
                <a:tc>
                  <a:txBody>
                    <a:bodyPr/>
                    <a:lstStyle/>
                    <a:p>
                      <a:pPr algn="ctr"/>
                      <a:r>
                        <a:rPr lang="en-US" dirty="0" smtClean="0"/>
                        <a:t>18</a:t>
                      </a:r>
                      <a:endParaRPr lang="en-US" dirty="0"/>
                    </a:p>
                  </a:txBody>
                  <a:tcPr/>
                </a:tc>
                <a:tc>
                  <a:txBody>
                    <a:bodyPr/>
                    <a:lstStyle/>
                    <a:p>
                      <a:pPr algn="ctr"/>
                      <a:r>
                        <a:rPr lang="en-US" dirty="0" smtClean="0"/>
                        <a:t>1</a:t>
                      </a:r>
                      <a:endParaRPr lang="en-US" dirty="0"/>
                    </a:p>
                  </a:txBody>
                  <a:tcPr/>
                </a:tc>
                <a:tc>
                  <a:txBody>
                    <a:bodyPr/>
                    <a:lstStyle/>
                    <a:p>
                      <a:pPr algn="ctr"/>
                      <a:r>
                        <a:rPr lang="en-US" dirty="0" smtClean="0"/>
                        <a:t>1</a:t>
                      </a:r>
                      <a:endParaRPr lang="en-US" dirty="0"/>
                    </a:p>
                  </a:txBody>
                  <a:tcPr/>
                </a:tc>
              </a:tr>
              <a:tr h="370840">
                <a:tc>
                  <a:txBody>
                    <a:bodyPr/>
                    <a:lstStyle/>
                    <a:p>
                      <a:r>
                        <a:rPr lang="en-US" dirty="0" smtClean="0"/>
                        <a:t>National</a:t>
                      </a:r>
                      <a:endParaRPr lang="en-US" dirty="0"/>
                    </a:p>
                  </a:txBody>
                  <a:tcPr/>
                </a:tc>
                <a:tc>
                  <a:txBody>
                    <a:bodyPr/>
                    <a:lstStyle/>
                    <a:p>
                      <a:pPr algn="ctr"/>
                      <a:r>
                        <a:rPr lang="en-US" dirty="0" smtClean="0"/>
                        <a:t>17</a:t>
                      </a:r>
                      <a:endParaRPr lang="en-US" dirty="0"/>
                    </a:p>
                  </a:txBody>
                  <a:tcPr/>
                </a:tc>
                <a:tc>
                  <a:txBody>
                    <a:bodyPr/>
                    <a:lstStyle/>
                    <a:p>
                      <a:pPr algn="ctr"/>
                      <a:r>
                        <a:rPr lang="en-US" dirty="0" smtClean="0"/>
                        <a:t>6</a:t>
                      </a:r>
                      <a:endParaRPr lang="en-US" dirty="0"/>
                    </a:p>
                  </a:txBody>
                  <a:tcPr/>
                </a:tc>
                <a:tc>
                  <a:txBody>
                    <a:bodyPr/>
                    <a:lstStyle/>
                    <a:p>
                      <a:pPr algn="ctr"/>
                      <a:r>
                        <a:rPr lang="en-US" dirty="0" smtClean="0"/>
                        <a:t>5</a:t>
                      </a:r>
                      <a:endParaRPr lang="en-US" dirty="0"/>
                    </a:p>
                  </a:txBody>
                  <a:tcPr/>
                </a:tc>
              </a:tr>
              <a:tr h="370840">
                <a:tc>
                  <a:txBody>
                    <a:bodyPr/>
                    <a:lstStyle/>
                    <a:p>
                      <a:r>
                        <a:rPr lang="en-US" dirty="0" smtClean="0"/>
                        <a:t>International</a:t>
                      </a:r>
                      <a:endParaRPr lang="en-US" dirty="0"/>
                    </a:p>
                  </a:txBody>
                  <a:tcPr/>
                </a:tc>
                <a:tc>
                  <a:txBody>
                    <a:bodyPr/>
                    <a:lstStyle/>
                    <a:p>
                      <a:pPr algn="ctr"/>
                      <a:r>
                        <a:rPr lang="en-US" dirty="0" smtClean="0"/>
                        <a:t>3</a:t>
                      </a:r>
                      <a:endParaRPr lang="en-US" dirty="0"/>
                    </a:p>
                  </a:txBody>
                  <a:tcPr/>
                </a:tc>
                <a:tc>
                  <a:txBody>
                    <a:bodyPr/>
                    <a:lstStyle/>
                    <a:p>
                      <a:pPr algn="ctr"/>
                      <a:r>
                        <a:rPr lang="en-US" dirty="0" smtClean="0"/>
                        <a:t>1</a:t>
                      </a:r>
                      <a:endParaRPr lang="en-US" dirty="0"/>
                    </a:p>
                  </a:txBody>
                  <a:tcPr/>
                </a:tc>
                <a:tc>
                  <a:txBody>
                    <a:bodyPr/>
                    <a:lstStyle/>
                    <a:p>
                      <a:pPr algn="ctr"/>
                      <a:r>
                        <a:rPr lang="en-US" dirty="0" smtClean="0"/>
                        <a:t>2</a:t>
                      </a:r>
                      <a:endParaRPr lang="en-US" dirty="0"/>
                    </a:p>
                  </a:txBody>
                  <a:tcPr/>
                </a:tc>
              </a:tr>
              <a:tr h="370840">
                <a:tc>
                  <a:txBody>
                    <a:bodyPr/>
                    <a:lstStyle/>
                    <a:p>
                      <a:r>
                        <a:rPr lang="en-US" dirty="0" smtClean="0"/>
                        <a:t>Global</a:t>
                      </a:r>
                      <a:r>
                        <a:rPr lang="en-US" baseline="0" dirty="0" smtClean="0"/>
                        <a:t> </a:t>
                      </a:r>
                      <a:endParaRPr lang="en-US" dirty="0"/>
                    </a:p>
                  </a:txBody>
                  <a:tcPr/>
                </a:tc>
                <a:tc>
                  <a:txBody>
                    <a:bodyPr/>
                    <a:lstStyle/>
                    <a:p>
                      <a:pPr algn="ctr"/>
                      <a:r>
                        <a:rPr lang="en-US" dirty="0" smtClean="0"/>
                        <a:t>6</a:t>
                      </a:r>
                      <a:endParaRPr lang="en-US" dirty="0"/>
                    </a:p>
                  </a:txBody>
                  <a:tcPr/>
                </a:tc>
                <a:tc>
                  <a:txBody>
                    <a:bodyPr/>
                    <a:lstStyle/>
                    <a:p>
                      <a:pPr algn="ctr"/>
                      <a:r>
                        <a:rPr lang="en-US" dirty="0" smtClean="0"/>
                        <a:t>2</a:t>
                      </a:r>
                      <a:endParaRPr lang="en-US" dirty="0"/>
                    </a:p>
                  </a:txBody>
                  <a:tcPr/>
                </a:tc>
                <a:tc>
                  <a:txBody>
                    <a:bodyPr/>
                    <a:lstStyle/>
                    <a:p>
                      <a:pPr algn="ctr"/>
                      <a:r>
                        <a:rPr lang="en-US" dirty="0" smtClean="0"/>
                        <a:t>4</a:t>
                      </a:r>
                      <a:endParaRPr lang="en-US" dirty="0"/>
                    </a:p>
                  </a:txBody>
                  <a:tcPr/>
                </a:tc>
              </a:tr>
            </a:tbl>
          </a:graphicData>
        </a:graphic>
      </p:graphicFrame>
      <p:sp>
        <p:nvSpPr>
          <p:cNvPr id="7" name="TextBox 6"/>
          <p:cNvSpPr txBox="1"/>
          <p:nvPr/>
        </p:nvSpPr>
        <p:spPr>
          <a:xfrm>
            <a:off x="942791" y="5334000"/>
            <a:ext cx="6394749" cy="461665"/>
          </a:xfrm>
          <a:prstGeom prst="rect">
            <a:avLst/>
          </a:prstGeom>
          <a:noFill/>
        </p:spPr>
        <p:txBody>
          <a:bodyPr wrap="none" rtlCol="0">
            <a:spAutoFit/>
          </a:bodyPr>
          <a:lstStyle/>
          <a:p>
            <a:r>
              <a:rPr lang="en-US" dirty="0" smtClean="0"/>
              <a:t>Number of vendors listed in each cell in table. </a:t>
            </a:r>
            <a:endParaRPr lang="en-US" dirty="0"/>
          </a:p>
        </p:txBody>
      </p:sp>
    </p:spTree>
    <p:extLst>
      <p:ext uri="{BB962C8B-B14F-4D97-AF65-F5344CB8AC3E}">
        <p14:creationId xmlns:p14="http://schemas.microsoft.com/office/powerpoint/2010/main" val="2884160110"/>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endParaRPr lang="en-US" dirty="0" smtClean="0"/>
          </a:p>
          <a:p>
            <a:r>
              <a:rPr lang="en-US" dirty="0" smtClean="0"/>
              <a:t>Three Groups Created from Location of HQ</a:t>
            </a:r>
          </a:p>
          <a:p>
            <a:endParaRPr lang="en-US" dirty="0" smtClean="0"/>
          </a:p>
          <a:p>
            <a:pPr lvl="1"/>
            <a:r>
              <a:rPr lang="en-US" b="1" dirty="0" smtClean="0"/>
              <a:t>United States Group     </a:t>
            </a:r>
            <a:r>
              <a:rPr lang="en-US" dirty="0" smtClean="0"/>
              <a:t>n = 58  vendors</a:t>
            </a:r>
          </a:p>
          <a:p>
            <a:pPr lvl="1"/>
            <a:r>
              <a:rPr lang="en-US" b="1" dirty="0" smtClean="0"/>
              <a:t>Canadian Group             </a:t>
            </a:r>
            <a:r>
              <a:rPr lang="en-US" dirty="0" smtClean="0"/>
              <a:t>n </a:t>
            </a:r>
            <a:r>
              <a:rPr lang="en-US" dirty="0"/>
              <a:t>= </a:t>
            </a:r>
            <a:r>
              <a:rPr lang="en-US" dirty="0" smtClean="0"/>
              <a:t>12  </a:t>
            </a:r>
            <a:r>
              <a:rPr lang="en-US" dirty="0"/>
              <a:t>vendors</a:t>
            </a:r>
          </a:p>
          <a:p>
            <a:pPr lvl="1"/>
            <a:r>
              <a:rPr lang="en-US" b="1" dirty="0" smtClean="0"/>
              <a:t>International Group      </a:t>
            </a:r>
            <a:r>
              <a:rPr lang="en-US" dirty="0" smtClean="0"/>
              <a:t>n </a:t>
            </a:r>
            <a:r>
              <a:rPr lang="en-US" dirty="0"/>
              <a:t>= </a:t>
            </a:r>
            <a:r>
              <a:rPr lang="en-US" dirty="0" smtClean="0"/>
              <a:t>12  </a:t>
            </a:r>
            <a:r>
              <a:rPr lang="en-US" dirty="0"/>
              <a:t>vendors</a:t>
            </a:r>
          </a:p>
          <a:p>
            <a:pPr marL="457200" lvl="1" indent="0">
              <a:buNone/>
            </a:pPr>
            <a:endParaRPr lang="en-US" dirty="0"/>
          </a:p>
          <a:p>
            <a:pPr lvl="1"/>
            <a:r>
              <a:rPr lang="en-US" dirty="0" smtClean="0"/>
              <a:t>Results for 37 variables tested:  30 </a:t>
            </a:r>
            <a:r>
              <a:rPr lang="en-US" i="1" dirty="0" smtClean="0"/>
              <a:t>non-significant differences</a:t>
            </a:r>
            <a:r>
              <a:rPr lang="en-US" dirty="0" smtClean="0"/>
              <a:t> &amp; 7 significantly different (at </a:t>
            </a:r>
            <a:r>
              <a:rPr lang="en-US" i="1" dirty="0" smtClean="0"/>
              <a:t>p</a:t>
            </a:r>
            <a:r>
              <a:rPr lang="en-US" dirty="0" smtClean="0"/>
              <a:t> &lt; .10 level)</a:t>
            </a:r>
          </a:p>
          <a:p>
            <a:endParaRPr lang="en-US" dirty="0" smtClean="0"/>
          </a:p>
        </p:txBody>
      </p:sp>
      <p:sp>
        <p:nvSpPr>
          <p:cNvPr id="4" name="Slide Number Placeholder 3"/>
          <p:cNvSpPr>
            <a:spLocks noGrp="1"/>
          </p:cNvSpPr>
          <p:nvPr>
            <p:ph type="sldNum" sz="quarter" idx="12"/>
          </p:nvPr>
        </p:nvSpPr>
        <p:spPr/>
        <p:txBody>
          <a:bodyPr/>
          <a:lstStyle/>
          <a:p>
            <a:fld id="{B8D52518-472C-CE45-A51C-3AA0691B0616}" type="slidenum">
              <a:rPr lang="en-US" smtClean="0"/>
              <a:pPr/>
              <a:t>105</a:t>
            </a:fld>
            <a:endParaRPr lang="en-US" dirty="0"/>
          </a:p>
        </p:txBody>
      </p:sp>
      <p:sp>
        <p:nvSpPr>
          <p:cNvPr id="5" name="Title 1"/>
          <p:cNvSpPr txBox="1">
            <a:spLocks/>
          </p:cNvSpPr>
          <p:nvPr/>
        </p:nvSpPr>
        <p:spPr>
          <a:xfrm>
            <a:off x="478281" y="466281"/>
            <a:ext cx="8229600" cy="1143000"/>
          </a:xfrm>
          <a:prstGeom prst="rect">
            <a:avLst/>
          </a:prstGeom>
        </p:spPr>
        <p:txBody>
          <a:bodyPr vert="horz" lIns="91440" tIns="45720" rIns="91440" bIns="45720" rtlCol="0" anchor="ctr">
            <a:normAutofit fontScale="8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b="1" dirty="0" smtClean="0">
                <a:solidFill>
                  <a:srgbClr val="800000"/>
                </a:solidFill>
                <a:latin typeface="Gill Sans"/>
                <a:cs typeface="Gill Sans"/>
              </a:rPr>
              <a:t>Group Differences in Benchmarks</a:t>
            </a:r>
          </a:p>
          <a:p>
            <a:r>
              <a:rPr lang="en-US" sz="3200" b="1" dirty="0">
                <a:solidFill>
                  <a:srgbClr val="800000"/>
                </a:solidFill>
                <a:latin typeface="Gill Sans"/>
                <a:cs typeface="Gill Sans"/>
              </a:rPr>
              <a:t>(Based on Mean Averages):  </a:t>
            </a:r>
            <a:r>
              <a:rPr lang="en-US" sz="3200" b="1" dirty="0" smtClean="0">
                <a:solidFill>
                  <a:srgbClr val="800000"/>
                </a:solidFill>
                <a:latin typeface="Gill Sans"/>
                <a:cs typeface="Gill Sans"/>
              </a:rPr>
              <a:t/>
            </a:r>
            <a:br>
              <a:rPr lang="en-US" sz="3200" b="1" dirty="0" smtClean="0">
                <a:solidFill>
                  <a:srgbClr val="800000"/>
                </a:solidFill>
                <a:latin typeface="Gill Sans"/>
                <a:cs typeface="Gill Sans"/>
              </a:rPr>
            </a:br>
            <a:r>
              <a:rPr lang="en-US" sz="3200" b="1" dirty="0" smtClean="0">
                <a:solidFill>
                  <a:srgbClr val="800000"/>
                </a:solidFill>
                <a:latin typeface="Gill Sans"/>
                <a:cs typeface="Gill Sans"/>
              </a:rPr>
              <a:t>Country</a:t>
            </a:r>
            <a:endParaRPr lang="en-US" sz="3200" b="1" dirty="0"/>
          </a:p>
        </p:txBody>
      </p:sp>
    </p:spTree>
    <p:extLst>
      <p:ext uri="{BB962C8B-B14F-4D97-AF65-F5344CB8AC3E}">
        <p14:creationId xmlns:p14="http://schemas.microsoft.com/office/powerpoint/2010/main" val="324941304"/>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5029199"/>
          </a:xfrm>
        </p:spPr>
        <p:txBody>
          <a:bodyPr>
            <a:normAutofit fontScale="77500" lnSpcReduction="20000"/>
          </a:bodyPr>
          <a:lstStyle/>
          <a:p>
            <a:endParaRPr lang="en-US" dirty="0" smtClean="0"/>
          </a:p>
          <a:p>
            <a:r>
              <a:rPr lang="en-US" dirty="0" smtClean="0"/>
              <a:t>COA accredited program status (Canada highest)</a:t>
            </a:r>
          </a:p>
          <a:p>
            <a:r>
              <a:rPr lang="en-US" dirty="0" smtClean="0"/>
              <a:t>CEAP status among EAP staff and affiliates (US highest)</a:t>
            </a:r>
          </a:p>
          <a:p>
            <a:endParaRPr lang="en-US" dirty="0" smtClean="0"/>
          </a:p>
          <a:p>
            <a:r>
              <a:rPr lang="en-US" dirty="0" smtClean="0"/>
              <a:t>Years in business (International lowest)</a:t>
            </a:r>
          </a:p>
          <a:p>
            <a:pPr lvl="1"/>
            <a:r>
              <a:rPr lang="en-US" sz="2300" dirty="0" smtClean="0"/>
              <a:t>US 25 – CAN 27 – </a:t>
            </a:r>
            <a:r>
              <a:rPr lang="en-US" sz="2300" b="1" dirty="0" smtClean="0"/>
              <a:t>INT 18 years </a:t>
            </a:r>
          </a:p>
          <a:p>
            <a:r>
              <a:rPr lang="en-US" dirty="0" smtClean="0"/>
              <a:t>Total No. of client companies (Canada highest)</a:t>
            </a:r>
          </a:p>
          <a:p>
            <a:pPr marL="742950" lvl="2" indent="-342900"/>
            <a:r>
              <a:rPr lang="en-US" dirty="0"/>
              <a:t>US </a:t>
            </a:r>
            <a:r>
              <a:rPr lang="en-US" dirty="0" smtClean="0"/>
              <a:t>376 </a:t>
            </a:r>
            <a:r>
              <a:rPr lang="en-US" dirty="0"/>
              <a:t>– </a:t>
            </a:r>
            <a:r>
              <a:rPr lang="en-US" b="1" dirty="0"/>
              <a:t>CAN </a:t>
            </a:r>
            <a:r>
              <a:rPr lang="en-US" b="1" dirty="0" smtClean="0"/>
              <a:t>1,052 </a:t>
            </a:r>
            <a:r>
              <a:rPr lang="en-US" dirty="0" smtClean="0"/>
              <a:t>– </a:t>
            </a:r>
            <a:r>
              <a:rPr lang="en-US" dirty="0"/>
              <a:t>INT </a:t>
            </a:r>
            <a:r>
              <a:rPr lang="en-US" dirty="0" smtClean="0"/>
              <a:t>260 </a:t>
            </a:r>
          </a:p>
          <a:p>
            <a:r>
              <a:rPr lang="en-US" dirty="0" smtClean="0"/>
              <a:t>Avg. No. of counseling sessions per case (International lowest)</a:t>
            </a:r>
          </a:p>
          <a:p>
            <a:pPr marL="742950" lvl="2" indent="-342900"/>
            <a:r>
              <a:rPr lang="en-US" dirty="0"/>
              <a:t>US </a:t>
            </a:r>
            <a:r>
              <a:rPr lang="en-US" dirty="0" smtClean="0"/>
              <a:t>2.5 </a:t>
            </a:r>
            <a:r>
              <a:rPr lang="en-US" dirty="0"/>
              <a:t>– CAN </a:t>
            </a:r>
            <a:r>
              <a:rPr lang="en-US" dirty="0" smtClean="0"/>
              <a:t>3.1 </a:t>
            </a:r>
            <a:r>
              <a:rPr lang="en-US" dirty="0"/>
              <a:t>– </a:t>
            </a:r>
            <a:r>
              <a:rPr lang="en-US" b="1" dirty="0"/>
              <a:t>INT </a:t>
            </a:r>
            <a:r>
              <a:rPr lang="en-US" b="1" dirty="0" smtClean="0"/>
              <a:t>1.7 </a:t>
            </a:r>
          </a:p>
          <a:p>
            <a:r>
              <a:rPr lang="en-US" dirty="0" smtClean="0"/>
              <a:t>Avg. % of counseling cases resolved in EAP without a referral for other services after use (Canada highest)</a:t>
            </a:r>
          </a:p>
          <a:p>
            <a:pPr marL="742950" lvl="2" indent="-342900"/>
            <a:r>
              <a:rPr lang="en-US" dirty="0" smtClean="0"/>
              <a:t>US 79% – </a:t>
            </a:r>
            <a:r>
              <a:rPr lang="en-US" b="1" dirty="0"/>
              <a:t>CAN </a:t>
            </a:r>
            <a:r>
              <a:rPr lang="en-US" b="1" dirty="0" smtClean="0"/>
              <a:t>90% </a:t>
            </a:r>
            <a:r>
              <a:rPr lang="en-US" dirty="0"/>
              <a:t>– INT </a:t>
            </a:r>
            <a:r>
              <a:rPr lang="en-US" dirty="0" smtClean="0"/>
              <a:t>85%</a:t>
            </a:r>
          </a:p>
          <a:p>
            <a:endParaRPr lang="en-US" dirty="0" smtClean="0"/>
          </a:p>
          <a:p>
            <a:endParaRPr lang="en-US" dirty="0" smtClean="0"/>
          </a:p>
          <a:p>
            <a:endParaRPr lang="en-US" dirty="0" smtClean="0"/>
          </a:p>
        </p:txBody>
      </p:sp>
      <p:sp>
        <p:nvSpPr>
          <p:cNvPr id="4" name="Slide Number Placeholder 3"/>
          <p:cNvSpPr>
            <a:spLocks noGrp="1"/>
          </p:cNvSpPr>
          <p:nvPr>
            <p:ph type="sldNum" sz="quarter" idx="12"/>
          </p:nvPr>
        </p:nvSpPr>
        <p:spPr/>
        <p:txBody>
          <a:bodyPr/>
          <a:lstStyle/>
          <a:p>
            <a:fld id="{B8D52518-472C-CE45-A51C-3AA0691B0616}" type="slidenum">
              <a:rPr lang="en-US" smtClean="0"/>
              <a:pPr/>
              <a:t>106</a:t>
            </a:fld>
            <a:endParaRPr lang="en-US" dirty="0"/>
          </a:p>
        </p:txBody>
      </p:sp>
      <p:sp>
        <p:nvSpPr>
          <p:cNvPr id="5" name="Title 1"/>
          <p:cNvSpPr txBox="1">
            <a:spLocks/>
          </p:cNvSpPr>
          <p:nvPr/>
        </p:nvSpPr>
        <p:spPr>
          <a:xfrm>
            <a:off x="478281" y="466281"/>
            <a:ext cx="8229600" cy="1143000"/>
          </a:xfrm>
          <a:prstGeom prst="rect">
            <a:avLst/>
          </a:prstGeom>
        </p:spPr>
        <p:txBody>
          <a:bodyPr vert="horz" lIns="91440" tIns="45720" rIns="91440" bIns="45720" rtlCol="0" anchor="ctr">
            <a:normAutofit fontScale="8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b="1" dirty="0" smtClean="0">
                <a:solidFill>
                  <a:srgbClr val="800000"/>
                </a:solidFill>
                <a:latin typeface="Gill Sans"/>
                <a:cs typeface="Gill Sans"/>
              </a:rPr>
              <a:t>Group Differences in Benchmarks</a:t>
            </a:r>
          </a:p>
          <a:p>
            <a:r>
              <a:rPr lang="en-US" sz="3200" b="1" dirty="0">
                <a:solidFill>
                  <a:srgbClr val="800000"/>
                </a:solidFill>
                <a:latin typeface="Gill Sans"/>
                <a:cs typeface="Gill Sans"/>
              </a:rPr>
              <a:t>(Based on Mean Averages</a:t>
            </a:r>
            <a:r>
              <a:rPr lang="en-US" sz="3200" b="1" dirty="0" smtClean="0">
                <a:solidFill>
                  <a:srgbClr val="800000"/>
                </a:solidFill>
                <a:latin typeface="Gill Sans"/>
                <a:cs typeface="Gill Sans"/>
              </a:rPr>
              <a:t>): </a:t>
            </a:r>
            <a:br>
              <a:rPr lang="en-US" sz="3200" b="1" dirty="0" smtClean="0">
                <a:solidFill>
                  <a:srgbClr val="800000"/>
                </a:solidFill>
                <a:latin typeface="Gill Sans"/>
                <a:cs typeface="Gill Sans"/>
              </a:rPr>
            </a:br>
            <a:r>
              <a:rPr lang="en-US" sz="3200" b="1" dirty="0" smtClean="0">
                <a:solidFill>
                  <a:srgbClr val="800000"/>
                </a:solidFill>
                <a:latin typeface="Gill Sans"/>
                <a:cs typeface="Gill Sans"/>
              </a:rPr>
              <a:t>Country</a:t>
            </a:r>
            <a:endParaRPr lang="en-US" sz="3200" b="1" dirty="0"/>
          </a:p>
        </p:txBody>
      </p:sp>
    </p:spTree>
    <p:extLst>
      <p:ext uri="{BB962C8B-B14F-4D97-AF65-F5344CB8AC3E}">
        <p14:creationId xmlns:p14="http://schemas.microsoft.com/office/powerpoint/2010/main" val="2277981864"/>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solidFill>
                  <a:srgbClr val="800000"/>
                </a:solidFill>
                <a:latin typeface="Gill Sans"/>
                <a:cs typeface="Gill Sans"/>
              </a:rPr>
              <a:t>Dominant Pricing Model Groups </a:t>
            </a:r>
            <a:br>
              <a:rPr lang="en-US" sz="3200" b="1" dirty="0" smtClean="0">
                <a:solidFill>
                  <a:srgbClr val="800000"/>
                </a:solidFill>
                <a:latin typeface="Gill Sans"/>
                <a:cs typeface="Gill Sans"/>
              </a:rPr>
            </a:br>
            <a:r>
              <a:rPr lang="en-US" sz="3200" b="1" dirty="0" smtClean="0">
                <a:solidFill>
                  <a:srgbClr val="800000"/>
                </a:solidFill>
                <a:latin typeface="Gill Sans"/>
                <a:cs typeface="Gill Sans"/>
              </a:rPr>
              <a:t>in Total Sample</a:t>
            </a:r>
            <a:endParaRPr lang="en-US" sz="3200" b="1" dirty="0"/>
          </a:p>
        </p:txBody>
      </p:sp>
      <p:sp>
        <p:nvSpPr>
          <p:cNvPr id="5" name="Slide Number Placeholder 4"/>
          <p:cNvSpPr>
            <a:spLocks noGrp="1"/>
          </p:cNvSpPr>
          <p:nvPr>
            <p:ph type="sldNum" sz="quarter" idx="12"/>
          </p:nvPr>
        </p:nvSpPr>
        <p:spPr/>
        <p:txBody>
          <a:bodyPr/>
          <a:lstStyle/>
          <a:p>
            <a:fld id="{B8D52518-472C-CE45-A51C-3AA0691B0616}" type="slidenum">
              <a:rPr lang="en-US" smtClean="0"/>
              <a:pPr/>
              <a:t>107</a:t>
            </a:fld>
            <a:endParaRPr lang="en-US" dirty="0"/>
          </a:p>
        </p:txBody>
      </p:sp>
      <p:sp>
        <p:nvSpPr>
          <p:cNvPr id="7" name="Rectangle 6"/>
          <p:cNvSpPr/>
          <p:nvPr/>
        </p:nvSpPr>
        <p:spPr>
          <a:xfrm>
            <a:off x="152400" y="6259811"/>
            <a:ext cx="943212" cy="369332"/>
          </a:xfrm>
          <a:prstGeom prst="rect">
            <a:avLst/>
          </a:prstGeom>
        </p:spPr>
        <p:txBody>
          <a:bodyPr wrap="none">
            <a:spAutoFit/>
          </a:bodyPr>
          <a:lstStyle/>
          <a:p>
            <a:r>
              <a:rPr lang="en-US" sz="1800" dirty="0">
                <a:solidFill>
                  <a:srgbClr val="800000"/>
                </a:solidFill>
                <a:latin typeface="Gill Sans"/>
                <a:cs typeface="Gill Sans"/>
              </a:rPr>
              <a:t>(n = </a:t>
            </a:r>
            <a:r>
              <a:rPr lang="en-US" sz="1800" dirty="0" smtClean="0">
                <a:solidFill>
                  <a:srgbClr val="800000"/>
                </a:solidFill>
                <a:latin typeface="Gill Sans"/>
                <a:cs typeface="Gill Sans"/>
              </a:rPr>
              <a:t>78)</a:t>
            </a:r>
            <a:endParaRPr lang="en-US" sz="1800" dirty="0"/>
          </a:p>
        </p:txBody>
      </p:sp>
      <p:graphicFrame>
        <p:nvGraphicFramePr>
          <p:cNvPr id="3" name="Chart 2"/>
          <p:cNvGraphicFramePr/>
          <p:nvPr>
            <p:extLst>
              <p:ext uri="{D42A27DB-BD31-4B8C-83A1-F6EECF244321}">
                <p14:modId xmlns:p14="http://schemas.microsoft.com/office/powerpoint/2010/main" val="3836579259"/>
              </p:ext>
            </p:extLst>
          </p:nvPr>
        </p:nvGraphicFramePr>
        <p:xfrm>
          <a:off x="469772" y="1524000"/>
          <a:ext cx="7848600" cy="519747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44766190"/>
      </p:ext>
    </p:extLst>
  </p:cSld>
  <p:clrMapOvr>
    <a:masterClrMapping/>
  </p:clrMapOvr>
  <p:timing>
    <p:tnLst>
      <p:par>
        <p:cTn xmlns:p14="http://schemas.microsoft.com/office/powerpoint/2010/mai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pPr marL="0" indent="0">
              <a:buNone/>
            </a:pPr>
            <a:endParaRPr lang="en-US" dirty="0" smtClean="0"/>
          </a:p>
          <a:p>
            <a:r>
              <a:rPr lang="en-US" dirty="0" smtClean="0"/>
              <a:t>Capitated Pricing Model is Dominant (CAP)</a:t>
            </a:r>
          </a:p>
          <a:p>
            <a:r>
              <a:rPr lang="en-US" dirty="0" smtClean="0"/>
              <a:t>(</a:t>
            </a:r>
            <a:r>
              <a:rPr lang="en-US" i="1" dirty="0" smtClean="0"/>
              <a:t>n</a:t>
            </a:r>
            <a:r>
              <a:rPr lang="en-US" dirty="0" smtClean="0"/>
              <a:t> = 61 vendors)</a:t>
            </a:r>
          </a:p>
          <a:p>
            <a:pPr lvl="1"/>
            <a:r>
              <a:rPr lang="en-US" dirty="0" smtClean="0"/>
              <a:t>% of all contracts:  </a:t>
            </a:r>
            <a:r>
              <a:rPr lang="en-US" b="1" dirty="0" smtClean="0"/>
              <a:t>Cap 85% </a:t>
            </a:r>
            <a:r>
              <a:rPr lang="en-US" dirty="0" smtClean="0"/>
              <a:t>- FFS 10% - </a:t>
            </a:r>
            <a:r>
              <a:rPr lang="en-US" dirty="0" err="1" smtClean="0"/>
              <a:t>FreeEAP</a:t>
            </a:r>
            <a:r>
              <a:rPr lang="en-US" dirty="0" smtClean="0"/>
              <a:t> 5%</a:t>
            </a:r>
          </a:p>
          <a:p>
            <a:pPr lvl="1"/>
            <a:endParaRPr lang="en-US" dirty="0" smtClean="0"/>
          </a:p>
          <a:p>
            <a:r>
              <a:rPr lang="en-US" dirty="0" smtClean="0"/>
              <a:t>Fee for Service </a:t>
            </a:r>
            <a:r>
              <a:rPr lang="en-US" dirty="0"/>
              <a:t>Pricing Model is </a:t>
            </a:r>
            <a:r>
              <a:rPr lang="en-US" dirty="0" smtClean="0"/>
              <a:t>Dominant (FFS)</a:t>
            </a:r>
          </a:p>
          <a:p>
            <a:r>
              <a:rPr lang="en-US" dirty="0" smtClean="0"/>
              <a:t>(</a:t>
            </a:r>
            <a:r>
              <a:rPr lang="en-US" i="1" dirty="0" smtClean="0"/>
              <a:t>n</a:t>
            </a:r>
            <a:r>
              <a:rPr lang="en-US" dirty="0" smtClean="0"/>
              <a:t> = 10 vendors)</a:t>
            </a:r>
            <a:endParaRPr lang="en-US" dirty="0"/>
          </a:p>
          <a:p>
            <a:pPr lvl="1"/>
            <a:r>
              <a:rPr lang="en-US" dirty="0"/>
              <a:t>% of all contracts:  Cap </a:t>
            </a:r>
            <a:r>
              <a:rPr lang="en-US" dirty="0" smtClean="0"/>
              <a:t>24% </a:t>
            </a:r>
            <a:r>
              <a:rPr lang="en-US" dirty="0"/>
              <a:t>- </a:t>
            </a:r>
            <a:r>
              <a:rPr lang="en-US" b="1" dirty="0"/>
              <a:t>FFS </a:t>
            </a:r>
            <a:r>
              <a:rPr lang="en-US" b="1" dirty="0" smtClean="0"/>
              <a:t>75% </a:t>
            </a:r>
            <a:r>
              <a:rPr lang="en-US" dirty="0"/>
              <a:t>- </a:t>
            </a:r>
            <a:r>
              <a:rPr lang="en-US" dirty="0" err="1" smtClean="0"/>
              <a:t>FreeEAP</a:t>
            </a:r>
            <a:r>
              <a:rPr lang="en-US" dirty="0" smtClean="0"/>
              <a:t> 1%</a:t>
            </a:r>
          </a:p>
          <a:p>
            <a:endParaRPr lang="en-US" dirty="0" smtClean="0"/>
          </a:p>
          <a:p>
            <a:r>
              <a:rPr lang="en-US" dirty="0" smtClean="0"/>
              <a:t>Embedded Fee </a:t>
            </a:r>
            <a:r>
              <a:rPr lang="en-US" dirty="0"/>
              <a:t>Pricing Model is </a:t>
            </a:r>
            <a:r>
              <a:rPr lang="en-US" dirty="0" smtClean="0"/>
              <a:t>Dominant (</a:t>
            </a:r>
            <a:r>
              <a:rPr lang="en-US" dirty="0" err="1" smtClean="0"/>
              <a:t>FreeEAP</a:t>
            </a:r>
            <a:r>
              <a:rPr lang="en-US" dirty="0" smtClean="0"/>
              <a:t>)</a:t>
            </a:r>
          </a:p>
          <a:p>
            <a:r>
              <a:rPr lang="en-US" dirty="0" smtClean="0"/>
              <a:t>(</a:t>
            </a:r>
            <a:r>
              <a:rPr lang="en-US" i="1" dirty="0" smtClean="0"/>
              <a:t>n</a:t>
            </a:r>
            <a:r>
              <a:rPr lang="en-US" dirty="0" smtClean="0"/>
              <a:t> = 7 vendors)</a:t>
            </a:r>
            <a:endParaRPr lang="en-US" dirty="0"/>
          </a:p>
          <a:p>
            <a:pPr lvl="1"/>
            <a:r>
              <a:rPr lang="en-US" dirty="0"/>
              <a:t>% of all contracts:  Cap </a:t>
            </a:r>
            <a:r>
              <a:rPr lang="en-US" dirty="0" smtClean="0"/>
              <a:t>11% </a:t>
            </a:r>
            <a:r>
              <a:rPr lang="en-US" dirty="0"/>
              <a:t>- FFS </a:t>
            </a:r>
            <a:r>
              <a:rPr lang="en-US" dirty="0" smtClean="0"/>
              <a:t>11% </a:t>
            </a:r>
            <a:r>
              <a:rPr lang="en-US" dirty="0"/>
              <a:t>- </a:t>
            </a:r>
            <a:r>
              <a:rPr lang="en-US" b="1" dirty="0" err="1" smtClean="0"/>
              <a:t>FreeEAP</a:t>
            </a:r>
            <a:r>
              <a:rPr lang="en-US" b="1" dirty="0" smtClean="0"/>
              <a:t> 78%</a:t>
            </a:r>
            <a:endParaRPr lang="en-US" b="1" dirty="0"/>
          </a:p>
          <a:p>
            <a:pPr lvl="1"/>
            <a:endParaRPr lang="en-US" dirty="0"/>
          </a:p>
          <a:p>
            <a:pPr lvl="1"/>
            <a:endParaRPr lang="en-US" dirty="0" smtClean="0"/>
          </a:p>
          <a:p>
            <a:endParaRPr lang="en-US" sz="2200" b="1" dirty="0" smtClean="0"/>
          </a:p>
          <a:p>
            <a:pPr lvl="1"/>
            <a:endParaRPr lang="en-US" sz="2300" dirty="0" smtClean="0"/>
          </a:p>
          <a:p>
            <a:pPr lvl="1"/>
            <a:endParaRPr lang="en-US" sz="2300" dirty="0"/>
          </a:p>
          <a:p>
            <a:endParaRPr lang="en-US" dirty="0" smtClean="0"/>
          </a:p>
          <a:p>
            <a:endParaRPr lang="en-US" dirty="0" smtClean="0"/>
          </a:p>
          <a:p>
            <a:endParaRPr lang="en-US" dirty="0" smtClean="0"/>
          </a:p>
        </p:txBody>
      </p:sp>
      <p:sp>
        <p:nvSpPr>
          <p:cNvPr id="4" name="Slide Number Placeholder 3"/>
          <p:cNvSpPr>
            <a:spLocks noGrp="1"/>
          </p:cNvSpPr>
          <p:nvPr>
            <p:ph type="sldNum" sz="quarter" idx="12"/>
          </p:nvPr>
        </p:nvSpPr>
        <p:spPr/>
        <p:txBody>
          <a:bodyPr/>
          <a:lstStyle/>
          <a:p>
            <a:fld id="{B8D52518-472C-CE45-A51C-3AA0691B0616}" type="slidenum">
              <a:rPr lang="en-US" smtClean="0"/>
              <a:pPr/>
              <a:t>108</a:t>
            </a:fld>
            <a:endParaRPr lang="en-US" dirty="0"/>
          </a:p>
        </p:txBody>
      </p:sp>
      <p:sp>
        <p:nvSpPr>
          <p:cNvPr id="5" name="Title 1"/>
          <p:cNvSpPr txBox="1">
            <a:spLocks/>
          </p:cNvSpPr>
          <p:nvPr/>
        </p:nvSpPr>
        <p:spPr>
          <a:xfrm>
            <a:off x="478281" y="466281"/>
            <a:ext cx="8229600" cy="1143000"/>
          </a:xfrm>
          <a:prstGeom prst="rect">
            <a:avLst/>
          </a:prstGeom>
        </p:spPr>
        <p:txBody>
          <a:bodyPr vert="horz" lIns="91440" tIns="45720" rIns="91440" bIns="45720" rtlCol="0" anchor="ctr">
            <a:normAutofit fontScale="8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b="1" dirty="0" smtClean="0">
                <a:solidFill>
                  <a:srgbClr val="800000"/>
                </a:solidFill>
                <a:latin typeface="Gill Sans"/>
                <a:cs typeface="Gill Sans"/>
              </a:rPr>
              <a:t>Mix of Different Pricing Models Among All Contracts in Book of Business Year 2011 </a:t>
            </a:r>
          </a:p>
          <a:p>
            <a:r>
              <a:rPr lang="en-US" sz="3200" b="1" dirty="0" smtClean="0">
                <a:solidFill>
                  <a:srgbClr val="800000"/>
                </a:solidFill>
                <a:latin typeface="Gill Sans"/>
                <a:cs typeface="Gill Sans"/>
              </a:rPr>
              <a:t>For Each Dominant Pricing Model Group</a:t>
            </a:r>
            <a:endParaRPr lang="en-US" sz="3200" b="1" dirty="0"/>
          </a:p>
        </p:txBody>
      </p:sp>
    </p:spTree>
    <p:extLst>
      <p:ext uri="{BB962C8B-B14F-4D97-AF65-F5344CB8AC3E}">
        <p14:creationId xmlns:p14="http://schemas.microsoft.com/office/powerpoint/2010/main" val="176367163"/>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endParaRPr lang="en-US" dirty="0" smtClean="0"/>
          </a:p>
          <a:p>
            <a:pPr marL="0" indent="0" algn="ctr">
              <a:buNone/>
            </a:pPr>
            <a:r>
              <a:rPr lang="en-US" b="1" dirty="0" smtClean="0"/>
              <a:t>GROUPS DIFFERENT</a:t>
            </a:r>
          </a:p>
          <a:p>
            <a:pPr marL="0" indent="0" algn="ctr">
              <a:buNone/>
            </a:pPr>
            <a:endParaRPr lang="en-US" dirty="0" smtClean="0"/>
          </a:p>
          <a:p>
            <a:r>
              <a:rPr lang="en-US" dirty="0" smtClean="0"/>
              <a:t>Avg. No. covered employees per contract </a:t>
            </a:r>
          </a:p>
          <a:p>
            <a:pPr lvl="1"/>
            <a:r>
              <a:rPr lang="en-US" sz="2200" dirty="0" smtClean="0"/>
              <a:t>CAP 2,362 – FFS 927 – </a:t>
            </a:r>
            <a:r>
              <a:rPr lang="en-US" sz="2200" b="1" dirty="0" err="1" smtClean="0"/>
              <a:t>FreeEAP</a:t>
            </a:r>
            <a:r>
              <a:rPr lang="en-US" sz="2200" b="1" dirty="0" smtClean="0"/>
              <a:t> 6,918 </a:t>
            </a:r>
          </a:p>
          <a:p>
            <a:r>
              <a:rPr lang="en-US" dirty="0" smtClean="0"/>
              <a:t>Avg. No. Covered employees per 1 EAP Staff</a:t>
            </a:r>
          </a:p>
          <a:p>
            <a:pPr lvl="1"/>
            <a:r>
              <a:rPr lang="en-US" sz="2200" dirty="0"/>
              <a:t>CAP </a:t>
            </a:r>
            <a:r>
              <a:rPr lang="en-US" sz="2200" dirty="0" smtClean="0"/>
              <a:t>10.5k </a:t>
            </a:r>
            <a:r>
              <a:rPr lang="en-US" sz="2200" dirty="0"/>
              <a:t>– FFS </a:t>
            </a:r>
            <a:r>
              <a:rPr lang="en-US" sz="2200" dirty="0" smtClean="0"/>
              <a:t>12.1k  </a:t>
            </a:r>
            <a:r>
              <a:rPr lang="en-US" sz="2200" dirty="0"/>
              <a:t>– </a:t>
            </a:r>
            <a:r>
              <a:rPr lang="en-US" sz="2200" b="1" dirty="0" err="1" smtClean="0"/>
              <a:t>FreeEAP</a:t>
            </a:r>
            <a:r>
              <a:rPr lang="en-US" sz="2200" b="1" dirty="0" smtClean="0"/>
              <a:t> 39.8k</a:t>
            </a:r>
            <a:endParaRPr lang="en-US" sz="2200" b="1" dirty="0"/>
          </a:p>
          <a:p>
            <a:r>
              <a:rPr lang="en-US" dirty="0" smtClean="0"/>
              <a:t>EAP case use rate </a:t>
            </a:r>
          </a:p>
          <a:p>
            <a:pPr lvl="1"/>
            <a:r>
              <a:rPr lang="en-US" sz="2200" dirty="0" smtClean="0"/>
              <a:t>CAP 4.7% </a:t>
            </a:r>
            <a:r>
              <a:rPr lang="en-US" sz="2200" dirty="0"/>
              <a:t>– FFS </a:t>
            </a:r>
            <a:r>
              <a:rPr lang="en-US" sz="2200" dirty="0" smtClean="0"/>
              <a:t>6.0%  </a:t>
            </a:r>
            <a:r>
              <a:rPr lang="en-US" sz="2200" dirty="0"/>
              <a:t>– </a:t>
            </a:r>
            <a:r>
              <a:rPr lang="en-US" sz="2200" b="1" dirty="0" err="1" smtClean="0"/>
              <a:t>FreeEAP</a:t>
            </a:r>
            <a:r>
              <a:rPr lang="en-US" sz="2200" b="1" dirty="0" smtClean="0"/>
              <a:t> 1.6%</a:t>
            </a:r>
          </a:p>
          <a:p>
            <a:r>
              <a:rPr lang="en-US" dirty="0" smtClean="0"/>
              <a:t>EAP organizational services use </a:t>
            </a:r>
            <a:r>
              <a:rPr lang="en-US" dirty="0"/>
              <a:t>rate </a:t>
            </a:r>
          </a:p>
          <a:p>
            <a:pPr lvl="1"/>
            <a:r>
              <a:rPr lang="en-US" sz="2200" dirty="0" smtClean="0"/>
              <a:t>CAP 1.4% </a:t>
            </a:r>
            <a:r>
              <a:rPr lang="en-US" sz="2200" dirty="0"/>
              <a:t>– FFS </a:t>
            </a:r>
            <a:r>
              <a:rPr lang="en-US" sz="2200" dirty="0" smtClean="0"/>
              <a:t>1.1%  </a:t>
            </a:r>
            <a:r>
              <a:rPr lang="en-US" sz="2200" dirty="0"/>
              <a:t>– </a:t>
            </a:r>
            <a:r>
              <a:rPr lang="en-US" sz="2200" b="1" dirty="0" err="1" smtClean="0"/>
              <a:t>FreeEAP</a:t>
            </a:r>
            <a:r>
              <a:rPr lang="en-US" sz="2200" b="1" dirty="0" smtClean="0"/>
              <a:t> 0.2%</a:t>
            </a:r>
            <a:endParaRPr lang="en-US" sz="2200" b="1" dirty="0"/>
          </a:p>
          <a:p>
            <a:pPr lvl="1"/>
            <a:endParaRPr lang="en-US" sz="2300" dirty="0" smtClean="0"/>
          </a:p>
          <a:p>
            <a:pPr lvl="1"/>
            <a:endParaRPr lang="en-US" sz="2300" dirty="0"/>
          </a:p>
          <a:p>
            <a:endParaRPr lang="en-US" dirty="0" smtClean="0"/>
          </a:p>
          <a:p>
            <a:endParaRPr lang="en-US" dirty="0" smtClean="0"/>
          </a:p>
          <a:p>
            <a:endParaRPr lang="en-US" dirty="0" smtClean="0"/>
          </a:p>
        </p:txBody>
      </p:sp>
      <p:sp>
        <p:nvSpPr>
          <p:cNvPr id="4" name="Slide Number Placeholder 3"/>
          <p:cNvSpPr>
            <a:spLocks noGrp="1"/>
          </p:cNvSpPr>
          <p:nvPr>
            <p:ph type="sldNum" sz="quarter" idx="12"/>
          </p:nvPr>
        </p:nvSpPr>
        <p:spPr/>
        <p:txBody>
          <a:bodyPr/>
          <a:lstStyle/>
          <a:p>
            <a:fld id="{B8D52518-472C-CE45-A51C-3AA0691B0616}" type="slidenum">
              <a:rPr lang="en-US" smtClean="0"/>
              <a:pPr/>
              <a:t>109</a:t>
            </a:fld>
            <a:endParaRPr lang="en-US" dirty="0"/>
          </a:p>
        </p:txBody>
      </p:sp>
      <p:sp>
        <p:nvSpPr>
          <p:cNvPr id="5" name="Title 1"/>
          <p:cNvSpPr txBox="1">
            <a:spLocks/>
          </p:cNvSpPr>
          <p:nvPr/>
        </p:nvSpPr>
        <p:spPr>
          <a:xfrm>
            <a:off x="478281" y="466281"/>
            <a:ext cx="8229600" cy="1143000"/>
          </a:xfrm>
          <a:prstGeom prst="rect">
            <a:avLst/>
          </a:prstGeom>
        </p:spPr>
        <p:txBody>
          <a:bodyPr vert="horz" lIns="91440" tIns="45720" rIns="91440" bIns="45720" rtlCol="0" anchor="ctr">
            <a:normAutofit fontScale="8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b="1" dirty="0" smtClean="0">
                <a:solidFill>
                  <a:srgbClr val="800000"/>
                </a:solidFill>
                <a:latin typeface="Gill Sans"/>
                <a:cs typeface="Gill Sans"/>
              </a:rPr>
              <a:t>Tests of Group Differences in Benchmarks</a:t>
            </a:r>
          </a:p>
          <a:p>
            <a:r>
              <a:rPr lang="en-US" sz="3200" b="1" dirty="0">
                <a:solidFill>
                  <a:srgbClr val="800000"/>
                </a:solidFill>
                <a:latin typeface="Gill Sans"/>
                <a:cs typeface="Gill Sans"/>
              </a:rPr>
              <a:t>(Based on Mean Averages):  </a:t>
            </a:r>
            <a:r>
              <a:rPr lang="en-US" sz="3200" b="1" dirty="0" smtClean="0">
                <a:solidFill>
                  <a:srgbClr val="800000"/>
                </a:solidFill>
                <a:latin typeface="Gill Sans"/>
                <a:cs typeface="Gill Sans"/>
              </a:rPr>
              <a:t/>
            </a:r>
            <a:br>
              <a:rPr lang="en-US" sz="3200" b="1" dirty="0" smtClean="0">
                <a:solidFill>
                  <a:srgbClr val="800000"/>
                </a:solidFill>
                <a:latin typeface="Gill Sans"/>
                <a:cs typeface="Gill Sans"/>
              </a:rPr>
            </a:br>
            <a:r>
              <a:rPr lang="en-US" sz="3200" b="1" dirty="0" smtClean="0">
                <a:solidFill>
                  <a:srgbClr val="800000"/>
                </a:solidFill>
                <a:latin typeface="Gill Sans"/>
                <a:cs typeface="Gill Sans"/>
              </a:rPr>
              <a:t>Dominant Pricing Model</a:t>
            </a:r>
            <a:endParaRPr lang="en-US" sz="3200" b="1" dirty="0"/>
          </a:p>
        </p:txBody>
      </p:sp>
    </p:spTree>
    <p:extLst>
      <p:ext uri="{BB962C8B-B14F-4D97-AF65-F5344CB8AC3E}">
        <p14:creationId xmlns:p14="http://schemas.microsoft.com/office/powerpoint/2010/main" val="36936072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solidFill>
                  <a:srgbClr val="800000"/>
                </a:solidFill>
                <a:latin typeface="Gill Sans"/>
                <a:cs typeface="Gill Sans"/>
              </a:rPr>
              <a:t>Study </a:t>
            </a:r>
            <a:r>
              <a:rPr lang="en-US" sz="3200" b="1" dirty="0" smtClean="0">
                <a:solidFill>
                  <a:srgbClr val="800000"/>
                </a:solidFill>
                <a:latin typeface="Gill Sans"/>
                <a:cs typeface="Gill Sans"/>
              </a:rPr>
              <a:t>Methodology:</a:t>
            </a:r>
            <a:br>
              <a:rPr lang="en-US" sz="3200" b="1" dirty="0" smtClean="0">
                <a:solidFill>
                  <a:srgbClr val="800000"/>
                </a:solidFill>
                <a:latin typeface="Gill Sans"/>
                <a:cs typeface="Gill Sans"/>
              </a:rPr>
            </a:br>
            <a:r>
              <a:rPr lang="en-US" sz="3200" b="1" dirty="0" smtClean="0">
                <a:solidFill>
                  <a:srgbClr val="800000"/>
                </a:solidFill>
                <a:latin typeface="Gill Sans"/>
                <a:cs typeface="Gill Sans"/>
              </a:rPr>
              <a:t>Summary of Sample</a:t>
            </a:r>
            <a:endParaRPr lang="en-US" sz="3200" b="1" dirty="0">
              <a:latin typeface="Gill Sans"/>
              <a:cs typeface="Gill Sans"/>
            </a:endParaRPr>
          </a:p>
        </p:txBody>
      </p:sp>
      <p:sp>
        <p:nvSpPr>
          <p:cNvPr id="3" name="Content Placeholder 2"/>
          <p:cNvSpPr>
            <a:spLocks noGrp="1"/>
          </p:cNvSpPr>
          <p:nvPr>
            <p:ph idx="1"/>
          </p:nvPr>
        </p:nvSpPr>
        <p:spPr>
          <a:xfrm>
            <a:off x="457200" y="1600200"/>
            <a:ext cx="8229600" cy="4525963"/>
          </a:xfrm>
        </p:spPr>
        <p:txBody>
          <a:bodyPr>
            <a:normAutofit lnSpcReduction="10000"/>
          </a:bodyPr>
          <a:lstStyle/>
          <a:p>
            <a:pPr marL="0" indent="0">
              <a:buNone/>
            </a:pPr>
            <a:endParaRPr lang="en-US" sz="2800" dirty="0" smtClean="0">
              <a:latin typeface="Gill Sans"/>
              <a:cs typeface="Gill Sans"/>
            </a:endParaRPr>
          </a:p>
          <a:p>
            <a:r>
              <a:rPr lang="en-US" sz="2800" dirty="0" smtClean="0">
                <a:latin typeface="Gill Sans"/>
                <a:cs typeface="Gill Sans"/>
              </a:rPr>
              <a:t>130 total respondents entered website tool</a:t>
            </a:r>
          </a:p>
          <a:p>
            <a:endParaRPr lang="en-US" sz="2800" dirty="0">
              <a:latin typeface="Gill Sans"/>
              <a:cs typeface="Gill Sans"/>
            </a:endParaRPr>
          </a:p>
          <a:p>
            <a:r>
              <a:rPr lang="en-US" sz="2800" dirty="0" smtClean="0">
                <a:latin typeface="Gill Sans"/>
                <a:cs typeface="Gill Sans"/>
              </a:rPr>
              <a:t> </a:t>
            </a:r>
            <a:r>
              <a:rPr lang="en-US" sz="2800" dirty="0">
                <a:latin typeface="Gill Sans"/>
                <a:cs typeface="Gill Sans"/>
              </a:rPr>
              <a:t> 48 responses rejected as invalid</a:t>
            </a:r>
          </a:p>
          <a:p>
            <a:pPr lvl="1"/>
            <a:r>
              <a:rPr lang="en-US" sz="2400" dirty="0">
                <a:solidFill>
                  <a:srgbClr val="000000"/>
                </a:solidFill>
                <a:latin typeface="Gill Sans"/>
                <a:cs typeface="Gill Sans"/>
              </a:rPr>
              <a:t>40 </a:t>
            </a:r>
            <a:r>
              <a:rPr lang="en-US" sz="2400" dirty="0">
                <a:latin typeface="Gill Sans"/>
                <a:cs typeface="Gill Sans"/>
              </a:rPr>
              <a:t>incomplete questionnaires rejected</a:t>
            </a:r>
          </a:p>
          <a:p>
            <a:pPr lvl="1"/>
            <a:r>
              <a:rPr lang="en-US" sz="2400" dirty="0">
                <a:latin typeface="Gill Sans"/>
                <a:cs typeface="Gill Sans"/>
              </a:rPr>
              <a:t>8 other duplicate responses </a:t>
            </a:r>
            <a:r>
              <a:rPr lang="en-US" sz="2400" dirty="0" smtClean="0">
                <a:latin typeface="Gill Sans"/>
                <a:cs typeface="Gill Sans"/>
              </a:rPr>
              <a:t>rejected</a:t>
            </a:r>
          </a:p>
          <a:p>
            <a:pPr lvl="1"/>
            <a:endParaRPr lang="en-US" sz="2400" dirty="0">
              <a:latin typeface="Gill Sans"/>
              <a:cs typeface="Gill Sans"/>
            </a:endParaRPr>
          </a:p>
          <a:p>
            <a:r>
              <a:rPr lang="en-US" sz="2800" dirty="0" smtClean="0">
                <a:latin typeface="Gill Sans"/>
                <a:cs typeface="Gill Sans"/>
              </a:rPr>
              <a:t>82 EAP companies provided valid questionnaires</a:t>
            </a:r>
          </a:p>
          <a:p>
            <a:endParaRPr lang="en-US" sz="2800" dirty="0" smtClean="0">
              <a:latin typeface="Gill Sans"/>
              <a:cs typeface="Gill Sans"/>
            </a:endParaRPr>
          </a:p>
          <a:p>
            <a:r>
              <a:rPr lang="en-US" sz="2800" dirty="0" smtClean="0">
                <a:latin typeface="Gill Sans"/>
                <a:cs typeface="Gill Sans"/>
              </a:rPr>
              <a:t>Final Sample of 82 External EAP Provider Companies  </a:t>
            </a:r>
            <a:endParaRPr lang="en-US" dirty="0">
              <a:latin typeface="Gill Sans"/>
              <a:cs typeface="Gill Sans"/>
            </a:endParaRPr>
          </a:p>
        </p:txBody>
      </p:sp>
      <p:sp>
        <p:nvSpPr>
          <p:cNvPr id="4" name="Slide Number Placeholder 4"/>
          <p:cNvSpPr>
            <a:spLocks noGrp="1"/>
          </p:cNvSpPr>
          <p:nvPr>
            <p:ph type="sldNum" sz="quarter" idx="12"/>
          </p:nvPr>
        </p:nvSpPr>
        <p:spPr>
          <a:xfrm>
            <a:off x="6553200" y="6356351"/>
            <a:ext cx="2133600" cy="365125"/>
          </a:xfrm>
        </p:spPr>
        <p:txBody>
          <a:bodyPr/>
          <a:lstStyle/>
          <a:p>
            <a:fld id="{B8D52518-472C-CE45-A51C-3AA0691B0616}" type="slidenum">
              <a:rPr lang="en-US" smtClean="0"/>
              <a:pPr/>
              <a:t>11</a:t>
            </a:fld>
            <a:endParaRPr lang="en-US" dirty="0"/>
          </a:p>
        </p:txBody>
      </p:sp>
    </p:spTree>
    <p:extLst>
      <p:ext uri="{BB962C8B-B14F-4D97-AF65-F5344CB8AC3E}">
        <p14:creationId xmlns:p14="http://schemas.microsoft.com/office/powerpoint/2010/main" val="3093197872"/>
      </p:ext>
    </p:extLst>
  </p:cSld>
  <p:clrMapOvr>
    <a:masterClrMapping/>
  </p:clrMapOvr>
  <p:timing>
    <p:tnLst>
      <p:par>
        <p:cTn xmlns:p14="http://schemas.microsoft.com/office/powerpoint/2010/mai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457200" lvl="1" indent="0" algn="ctr">
              <a:buNone/>
            </a:pPr>
            <a:endParaRPr lang="en-US" sz="2300" dirty="0"/>
          </a:p>
          <a:p>
            <a:pPr marL="457200" lvl="1" indent="0" algn="ctr">
              <a:buNone/>
            </a:pPr>
            <a:r>
              <a:rPr lang="en-US" b="1" dirty="0" smtClean="0"/>
              <a:t>GROUPS SIMILAR</a:t>
            </a:r>
          </a:p>
          <a:p>
            <a:pPr lvl="1"/>
            <a:endParaRPr lang="en-US" sz="2300" dirty="0"/>
          </a:p>
          <a:p>
            <a:r>
              <a:rPr lang="en-US" dirty="0" smtClean="0"/>
              <a:t>Avg. No. counselor sessions per case </a:t>
            </a:r>
          </a:p>
          <a:p>
            <a:pPr lvl="1"/>
            <a:r>
              <a:rPr lang="en-US" sz="1900" dirty="0" smtClean="0"/>
              <a:t>CAP 2.4 </a:t>
            </a:r>
            <a:r>
              <a:rPr lang="en-US" sz="1900" dirty="0"/>
              <a:t>– FFS </a:t>
            </a:r>
            <a:r>
              <a:rPr lang="en-US" sz="1900" dirty="0" smtClean="0"/>
              <a:t>2.7  </a:t>
            </a:r>
            <a:r>
              <a:rPr lang="en-US" sz="1900" dirty="0"/>
              <a:t>– </a:t>
            </a:r>
            <a:r>
              <a:rPr lang="en-US" sz="1900" dirty="0" err="1" smtClean="0"/>
              <a:t>FreeEAP</a:t>
            </a:r>
            <a:r>
              <a:rPr lang="en-US" sz="1900" dirty="0" smtClean="0"/>
              <a:t> 3.1</a:t>
            </a:r>
          </a:p>
          <a:p>
            <a:pPr lvl="1"/>
            <a:endParaRPr lang="en-US" sz="2300" dirty="0" smtClean="0"/>
          </a:p>
          <a:p>
            <a:r>
              <a:rPr lang="en-US" dirty="0"/>
              <a:t>Avg</a:t>
            </a:r>
            <a:r>
              <a:rPr lang="en-US" dirty="0" smtClean="0"/>
              <a:t>. % </a:t>
            </a:r>
            <a:r>
              <a:rPr lang="en-US" dirty="0"/>
              <a:t>counselor sessions </a:t>
            </a:r>
            <a:r>
              <a:rPr lang="en-US" dirty="0" smtClean="0"/>
              <a:t>by EAP staff </a:t>
            </a:r>
          </a:p>
          <a:p>
            <a:pPr lvl="1"/>
            <a:r>
              <a:rPr lang="en-US" sz="1900" dirty="0" smtClean="0"/>
              <a:t>CAP 44% – </a:t>
            </a:r>
            <a:r>
              <a:rPr lang="en-US" sz="1900" dirty="0"/>
              <a:t>FFS </a:t>
            </a:r>
            <a:r>
              <a:rPr lang="en-US" sz="1900" dirty="0" smtClean="0"/>
              <a:t>34%  </a:t>
            </a:r>
            <a:r>
              <a:rPr lang="en-US" sz="1900" dirty="0"/>
              <a:t>– </a:t>
            </a:r>
            <a:r>
              <a:rPr lang="en-US" sz="1900" dirty="0" err="1" smtClean="0"/>
              <a:t>FreeEAP</a:t>
            </a:r>
            <a:r>
              <a:rPr lang="en-US" sz="1900" dirty="0" smtClean="0"/>
              <a:t> 42%</a:t>
            </a:r>
            <a:endParaRPr lang="en-US" sz="1900" dirty="0"/>
          </a:p>
          <a:p>
            <a:pPr lvl="1"/>
            <a:endParaRPr lang="en-US" sz="2300" dirty="0"/>
          </a:p>
          <a:p>
            <a:pPr marL="0" indent="0">
              <a:buNone/>
            </a:pPr>
            <a:endParaRPr lang="en-US" dirty="0" smtClean="0"/>
          </a:p>
          <a:p>
            <a:endParaRPr lang="en-US" dirty="0" smtClean="0"/>
          </a:p>
        </p:txBody>
      </p:sp>
      <p:sp>
        <p:nvSpPr>
          <p:cNvPr id="4" name="Slide Number Placeholder 3"/>
          <p:cNvSpPr>
            <a:spLocks noGrp="1"/>
          </p:cNvSpPr>
          <p:nvPr>
            <p:ph type="sldNum" sz="quarter" idx="12"/>
          </p:nvPr>
        </p:nvSpPr>
        <p:spPr/>
        <p:txBody>
          <a:bodyPr/>
          <a:lstStyle/>
          <a:p>
            <a:fld id="{B8D52518-472C-CE45-A51C-3AA0691B0616}" type="slidenum">
              <a:rPr lang="en-US" smtClean="0"/>
              <a:pPr/>
              <a:t>110</a:t>
            </a:fld>
            <a:endParaRPr lang="en-US" dirty="0"/>
          </a:p>
        </p:txBody>
      </p:sp>
      <p:sp>
        <p:nvSpPr>
          <p:cNvPr id="5" name="Title 1"/>
          <p:cNvSpPr txBox="1">
            <a:spLocks/>
          </p:cNvSpPr>
          <p:nvPr/>
        </p:nvSpPr>
        <p:spPr>
          <a:xfrm>
            <a:off x="478281" y="466281"/>
            <a:ext cx="8229600" cy="1143000"/>
          </a:xfrm>
          <a:prstGeom prst="rect">
            <a:avLst/>
          </a:prstGeom>
        </p:spPr>
        <p:txBody>
          <a:bodyPr vert="horz" lIns="91440" tIns="45720" rIns="91440" bIns="45720" rtlCol="0" anchor="ctr">
            <a:normAutofit fontScale="8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b="1" dirty="0" smtClean="0">
                <a:solidFill>
                  <a:srgbClr val="800000"/>
                </a:solidFill>
                <a:latin typeface="Gill Sans"/>
                <a:cs typeface="Gill Sans"/>
              </a:rPr>
              <a:t>Test of Group Differences in Benchmarks</a:t>
            </a:r>
          </a:p>
          <a:p>
            <a:r>
              <a:rPr lang="en-US" sz="3200" b="1" dirty="0">
                <a:solidFill>
                  <a:srgbClr val="800000"/>
                </a:solidFill>
                <a:latin typeface="Gill Sans"/>
                <a:cs typeface="Gill Sans"/>
              </a:rPr>
              <a:t>(Based on Mean Averages</a:t>
            </a:r>
            <a:r>
              <a:rPr lang="en-US" sz="3200" b="1" dirty="0" smtClean="0">
                <a:solidFill>
                  <a:srgbClr val="800000"/>
                </a:solidFill>
                <a:latin typeface="Gill Sans"/>
                <a:cs typeface="Gill Sans"/>
              </a:rPr>
              <a:t>): </a:t>
            </a:r>
            <a:br>
              <a:rPr lang="en-US" sz="3200" b="1" dirty="0" smtClean="0">
                <a:solidFill>
                  <a:srgbClr val="800000"/>
                </a:solidFill>
                <a:latin typeface="Gill Sans"/>
                <a:cs typeface="Gill Sans"/>
              </a:rPr>
            </a:br>
            <a:r>
              <a:rPr lang="en-US" sz="3200" b="1" dirty="0" smtClean="0">
                <a:solidFill>
                  <a:srgbClr val="800000"/>
                </a:solidFill>
                <a:latin typeface="Gill Sans"/>
                <a:cs typeface="Gill Sans"/>
              </a:rPr>
              <a:t>Dominant Pricing Model</a:t>
            </a:r>
            <a:endParaRPr lang="en-US" sz="3200" b="1" dirty="0"/>
          </a:p>
        </p:txBody>
      </p:sp>
    </p:spTree>
    <p:extLst>
      <p:ext uri="{BB962C8B-B14F-4D97-AF65-F5344CB8AC3E}">
        <p14:creationId xmlns:p14="http://schemas.microsoft.com/office/powerpoint/2010/main" val="384898909"/>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28800"/>
            <a:ext cx="8229600" cy="1143000"/>
          </a:xfrm>
        </p:spPr>
        <p:txBody>
          <a:bodyPr>
            <a:normAutofit fontScale="90000"/>
          </a:bodyPr>
          <a:lstStyle/>
          <a:p>
            <a:r>
              <a:rPr lang="en-US" b="1" dirty="0" smtClean="0">
                <a:solidFill>
                  <a:srgbClr val="800000"/>
                </a:solidFill>
                <a:latin typeface="Gill Sans"/>
                <a:cs typeface="Gill Sans"/>
              </a:rPr>
              <a:t>Results - Part10</a:t>
            </a:r>
            <a:br>
              <a:rPr lang="en-US" b="1" dirty="0" smtClean="0">
                <a:solidFill>
                  <a:srgbClr val="800000"/>
                </a:solidFill>
                <a:latin typeface="Gill Sans"/>
                <a:cs typeface="Gill Sans"/>
              </a:rPr>
            </a:br>
            <a:r>
              <a:rPr lang="en-US" b="1" dirty="0">
                <a:solidFill>
                  <a:srgbClr val="800000"/>
                </a:solidFill>
                <a:latin typeface="Gill Sans"/>
                <a:cs typeface="Gill Sans"/>
              </a:rPr>
              <a:t/>
            </a:r>
            <a:br>
              <a:rPr lang="en-US" b="1" dirty="0">
                <a:solidFill>
                  <a:srgbClr val="800000"/>
                </a:solidFill>
                <a:latin typeface="Gill Sans"/>
                <a:cs typeface="Gill Sans"/>
              </a:rPr>
            </a:br>
            <a:r>
              <a:rPr lang="en-US" sz="6000" b="1" dirty="0" smtClean="0">
                <a:solidFill>
                  <a:srgbClr val="800000"/>
                </a:solidFill>
                <a:latin typeface="Gill Sans"/>
                <a:cs typeface="Gill Sans"/>
              </a:rPr>
              <a:t>Business Management</a:t>
            </a:r>
            <a:br>
              <a:rPr lang="en-US" sz="6000" b="1" dirty="0" smtClean="0">
                <a:solidFill>
                  <a:srgbClr val="800000"/>
                </a:solidFill>
                <a:latin typeface="Gill Sans"/>
                <a:cs typeface="Gill Sans"/>
              </a:rPr>
            </a:br>
            <a:endParaRPr lang="en-US" sz="2200" dirty="0"/>
          </a:p>
        </p:txBody>
      </p:sp>
      <p:sp>
        <p:nvSpPr>
          <p:cNvPr id="5" name="Slide Number Placeholder 4"/>
          <p:cNvSpPr>
            <a:spLocks noGrp="1"/>
          </p:cNvSpPr>
          <p:nvPr>
            <p:ph type="sldNum" sz="quarter" idx="12"/>
          </p:nvPr>
        </p:nvSpPr>
        <p:spPr/>
        <p:txBody>
          <a:bodyPr/>
          <a:lstStyle/>
          <a:p>
            <a:fld id="{B8D52518-472C-CE45-A51C-3AA0691B0616}" type="slidenum">
              <a:rPr lang="en-US" smtClean="0"/>
              <a:pPr/>
              <a:t>111</a:t>
            </a:fld>
            <a:endParaRPr lang="en-US" dirty="0"/>
          </a:p>
        </p:txBody>
      </p:sp>
      <p:sp>
        <p:nvSpPr>
          <p:cNvPr id="4" name="Rectangle 3"/>
          <p:cNvSpPr/>
          <p:nvPr/>
        </p:nvSpPr>
        <p:spPr>
          <a:xfrm>
            <a:off x="965483" y="3886200"/>
            <a:ext cx="7315200" cy="1938992"/>
          </a:xfrm>
          <a:prstGeom prst="rect">
            <a:avLst/>
          </a:prstGeom>
        </p:spPr>
        <p:txBody>
          <a:bodyPr wrap="square">
            <a:spAutoFit/>
          </a:bodyPr>
          <a:lstStyle/>
          <a:p>
            <a:r>
              <a:rPr lang="en-US" dirty="0" smtClean="0"/>
              <a:t>RQ10. Business Management Practices </a:t>
            </a:r>
            <a:r>
              <a:rPr lang="en-US" dirty="0"/>
              <a:t>– How often are key business practices used at external EAP vendors (e.g., promotional </a:t>
            </a:r>
            <a:r>
              <a:rPr lang="en-US" dirty="0" smtClean="0"/>
              <a:t>practices, managing internal operational objectives, client focused activities </a:t>
            </a:r>
            <a:r>
              <a:rPr lang="en-US" dirty="0"/>
              <a:t>and </a:t>
            </a:r>
            <a:r>
              <a:rPr lang="en-US" dirty="0" smtClean="0"/>
              <a:t>operational </a:t>
            </a:r>
            <a:r>
              <a:rPr lang="en-US" dirty="0"/>
              <a:t>objectives)? </a:t>
            </a:r>
          </a:p>
        </p:txBody>
      </p:sp>
    </p:spTree>
    <p:extLst>
      <p:ext uri="{BB962C8B-B14F-4D97-AF65-F5344CB8AC3E}">
        <p14:creationId xmlns:p14="http://schemas.microsoft.com/office/powerpoint/2010/main" val="2191969929"/>
      </p:ext>
    </p:extLst>
  </p:cSld>
  <p:clrMapOvr>
    <a:masterClrMapping/>
  </p:clrMapOvr>
  <p:timing>
    <p:tnLst>
      <p:par>
        <p:cTn xmlns:p14="http://schemas.microsoft.com/office/powerpoint/2010/mai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solidFill>
                  <a:srgbClr val="800000"/>
                </a:solidFill>
                <a:latin typeface="Gill Sans"/>
                <a:cs typeface="Gill Sans"/>
              </a:rPr>
              <a:t>Business Management: </a:t>
            </a:r>
            <a:br>
              <a:rPr lang="en-US" sz="3200" b="1" dirty="0" smtClean="0">
                <a:solidFill>
                  <a:srgbClr val="800000"/>
                </a:solidFill>
                <a:latin typeface="Gill Sans"/>
                <a:cs typeface="Gill Sans"/>
              </a:rPr>
            </a:br>
            <a:r>
              <a:rPr lang="en-US" sz="3200" b="1" dirty="0" smtClean="0">
                <a:solidFill>
                  <a:srgbClr val="800000"/>
                </a:solidFill>
                <a:latin typeface="Gill Sans"/>
                <a:cs typeface="Gill Sans"/>
              </a:rPr>
              <a:t>Promotional Practices</a:t>
            </a:r>
            <a:endParaRPr lang="en-US" sz="3200" b="1" dirty="0"/>
          </a:p>
        </p:txBody>
      </p:sp>
      <p:sp>
        <p:nvSpPr>
          <p:cNvPr id="4" name="Content Placeholder 3"/>
          <p:cNvSpPr>
            <a:spLocks noGrp="1"/>
          </p:cNvSpPr>
          <p:nvPr>
            <p:ph sz="half" idx="2"/>
          </p:nvPr>
        </p:nvSpPr>
        <p:spPr>
          <a:xfrm>
            <a:off x="468616" y="1524000"/>
            <a:ext cx="7848600" cy="3962399"/>
          </a:xfrm>
        </p:spPr>
        <p:txBody>
          <a:bodyPr>
            <a:noAutofit/>
          </a:bodyPr>
          <a:lstStyle/>
          <a:p>
            <a:pPr marL="0" indent="0" algn="ctr">
              <a:buNone/>
            </a:pPr>
            <a:r>
              <a:rPr lang="en-US" dirty="0" smtClean="0">
                <a:latin typeface="Gill Sans"/>
                <a:cs typeface="Gill Sans"/>
              </a:rPr>
              <a:t>Question on the Survey:</a:t>
            </a:r>
          </a:p>
          <a:p>
            <a:pPr marL="0" indent="0" algn="ctr">
              <a:buNone/>
            </a:pPr>
            <a:endParaRPr lang="en-US" dirty="0" smtClean="0">
              <a:latin typeface="Gill Sans"/>
              <a:cs typeface="Gill Sans"/>
            </a:endParaRPr>
          </a:p>
          <a:p>
            <a:pPr marL="0" indent="0">
              <a:buNone/>
            </a:pPr>
            <a:r>
              <a:rPr lang="en-US" i="1" dirty="0">
                <a:latin typeface="Gill Sans"/>
                <a:cs typeface="Gill Sans"/>
              </a:rPr>
              <a:t>For the items below, please rate </a:t>
            </a:r>
            <a:r>
              <a:rPr lang="en-US" i="1" dirty="0"/>
              <a:t>rate how frequently your clients noted each of the marketing sources below as a way that they had became aware of the EAP service: </a:t>
            </a:r>
            <a:endParaRPr lang="en-US" i="1" dirty="0" smtClean="0"/>
          </a:p>
          <a:p>
            <a:pPr marL="0" indent="0">
              <a:buNone/>
            </a:pPr>
            <a:endParaRPr lang="en-US" dirty="0" smtClean="0">
              <a:latin typeface="Gill Sans"/>
              <a:cs typeface="Gill Sans"/>
            </a:endParaRPr>
          </a:p>
          <a:p>
            <a:pPr marL="0" indent="0">
              <a:buNone/>
            </a:pPr>
            <a:r>
              <a:rPr lang="en-US" sz="2400" dirty="0" smtClean="0">
                <a:latin typeface="Gill Sans"/>
                <a:cs typeface="Gill Sans"/>
              </a:rPr>
              <a:t>9 Factors.</a:t>
            </a:r>
            <a:endParaRPr lang="en-US" sz="2400" dirty="0">
              <a:latin typeface="Gill Sans"/>
              <a:cs typeface="Gill Sans"/>
            </a:endParaRPr>
          </a:p>
          <a:p>
            <a:pPr marL="0" indent="0">
              <a:buNone/>
            </a:pPr>
            <a:r>
              <a:rPr lang="en-US" sz="2400" dirty="0" smtClean="0">
                <a:latin typeface="Gill Sans"/>
                <a:cs typeface="Gill Sans"/>
              </a:rPr>
              <a:t>Rated on 5-point Scale – very low to very high frequency.  </a:t>
            </a:r>
            <a:endParaRPr lang="en-US" sz="2400" dirty="0">
              <a:latin typeface="Gill Sans"/>
              <a:cs typeface="Gill Sans"/>
            </a:endParaRPr>
          </a:p>
        </p:txBody>
      </p:sp>
      <p:sp>
        <p:nvSpPr>
          <p:cNvPr id="5" name="Slide Number Placeholder 4"/>
          <p:cNvSpPr>
            <a:spLocks noGrp="1"/>
          </p:cNvSpPr>
          <p:nvPr>
            <p:ph type="sldNum" sz="quarter" idx="12"/>
          </p:nvPr>
        </p:nvSpPr>
        <p:spPr/>
        <p:txBody>
          <a:bodyPr/>
          <a:lstStyle/>
          <a:p>
            <a:fld id="{B8D52518-472C-CE45-A51C-3AA0691B0616}" type="slidenum">
              <a:rPr lang="en-US" smtClean="0"/>
              <a:pPr/>
              <a:t>112</a:t>
            </a:fld>
            <a:endParaRPr lang="en-US" dirty="0"/>
          </a:p>
        </p:txBody>
      </p:sp>
    </p:spTree>
    <p:extLst>
      <p:ext uri="{BB962C8B-B14F-4D97-AF65-F5344CB8AC3E}">
        <p14:creationId xmlns:p14="http://schemas.microsoft.com/office/powerpoint/2010/main" val="3851024809"/>
      </p:ext>
    </p:extLst>
  </p:cSld>
  <p:clrMapOvr>
    <a:masterClrMapping/>
  </p:clrMapOvr>
  <p:timing>
    <p:tnLst>
      <p:par>
        <p:cTn xmlns:p14="http://schemas.microsoft.com/office/powerpoint/2010/mai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938"/>
            <a:ext cx="8763000" cy="1143000"/>
          </a:xfrm>
        </p:spPr>
        <p:txBody>
          <a:bodyPr>
            <a:normAutofit/>
          </a:bodyPr>
          <a:lstStyle/>
          <a:p>
            <a:r>
              <a:rPr lang="en-US" sz="3200" b="1" dirty="0" smtClean="0">
                <a:solidFill>
                  <a:srgbClr val="800000"/>
                </a:solidFill>
                <a:latin typeface="Gill Sans"/>
                <a:cs typeface="Gill Sans"/>
              </a:rPr>
              <a:t>EAP Promotional Practices</a:t>
            </a:r>
            <a:endParaRPr lang="en-US" sz="3200" b="1" dirty="0"/>
          </a:p>
        </p:txBody>
      </p:sp>
      <p:sp>
        <p:nvSpPr>
          <p:cNvPr id="5" name="Slide Number Placeholder 4"/>
          <p:cNvSpPr>
            <a:spLocks noGrp="1"/>
          </p:cNvSpPr>
          <p:nvPr>
            <p:ph type="sldNum" sz="quarter" idx="12"/>
          </p:nvPr>
        </p:nvSpPr>
        <p:spPr/>
        <p:txBody>
          <a:bodyPr/>
          <a:lstStyle/>
          <a:p>
            <a:fld id="{B8D52518-472C-CE45-A51C-3AA0691B0616}" type="slidenum">
              <a:rPr lang="en-US" smtClean="0"/>
              <a:pPr/>
              <a:t>113</a:t>
            </a:fld>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167256561"/>
              </p:ext>
            </p:extLst>
          </p:nvPr>
        </p:nvGraphicFramePr>
        <p:xfrm>
          <a:off x="443359" y="914400"/>
          <a:ext cx="8229600" cy="5441951"/>
        </p:xfrm>
        <a:graphic>
          <a:graphicData uri="http://schemas.openxmlformats.org/drawingml/2006/chart">
            <c:chart xmlns:c="http://schemas.openxmlformats.org/drawingml/2006/chart" xmlns:r="http://schemas.openxmlformats.org/officeDocument/2006/relationships" r:id="rId2"/>
          </a:graphicData>
        </a:graphic>
      </p:graphicFrame>
      <p:sp>
        <p:nvSpPr>
          <p:cNvPr id="7" name="Rectangle 6"/>
          <p:cNvSpPr/>
          <p:nvPr/>
        </p:nvSpPr>
        <p:spPr>
          <a:xfrm>
            <a:off x="152400" y="6259811"/>
            <a:ext cx="1248659" cy="369332"/>
          </a:xfrm>
          <a:prstGeom prst="rect">
            <a:avLst/>
          </a:prstGeom>
        </p:spPr>
        <p:txBody>
          <a:bodyPr wrap="none">
            <a:spAutoFit/>
          </a:bodyPr>
          <a:lstStyle/>
          <a:p>
            <a:r>
              <a:rPr lang="en-US" sz="1800" dirty="0">
                <a:solidFill>
                  <a:srgbClr val="800000"/>
                </a:solidFill>
                <a:latin typeface="Gill Sans"/>
                <a:cs typeface="Gill Sans"/>
              </a:rPr>
              <a:t>(n = </a:t>
            </a:r>
            <a:r>
              <a:rPr lang="en-US" sz="1800" dirty="0" smtClean="0">
                <a:solidFill>
                  <a:srgbClr val="800000"/>
                </a:solidFill>
                <a:latin typeface="Gill Sans"/>
                <a:cs typeface="Gill Sans"/>
              </a:rPr>
              <a:t>60-68)</a:t>
            </a:r>
            <a:endParaRPr lang="en-US" sz="1800" dirty="0"/>
          </a:p>
        </p:txBody>
      </p:sp>
    </p:spTree>
    <p:extLst>
      <p:ext uri="{BB962C8B-B14F-4D97-AF65-F5344CB8AC3E}">
        <p14:creationId xmlns:p14="http://schemas.microsoft.com/office/powerpoint/2010/main" val="2523023138"/>
      </p:ext>
    </p:extLst>
  </p:cSld>
  <p:clrMapOvr>
    <a:masterClrMapping/>
  </p:clrMapOvr>
  <p:timing>
    <p:tnLst>
      <p:par>
        <p:cTn xmlns:p14="http://schemas.microsoft.com/office/powerpoint/2010/mai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b="1" dirty="0" smtClean="0">
                <a:solidFill>
                  <a:srgbClr val="800000"/>
                </a:solidFill>
                <a:latin typeface="Gill Sans"/>
                <a:cs typeface="Gill Sans"/>
              </a:rPr>
              <a:t>Business Management:  Difficulty with</a:t>
            </a:r>
            <a:br>
              <a:rPr lang="en-US" sz="3200" b="1" dirty="0" smtClean="0">
                <a:solidFill>
                  <a:srgbClr val="800000"/>
                </a:solidFill>
                <a:latin typeface="Gill Sans"/>
                <a:cs typeface="Gill Sans"/>
              </a:rPr>
            </a:br>
            <a:r>
              <a:rPr lang="en-US" sz="3200" b="1" dirty="0" smtClean="0">
                <a:solidFill>
                  <a:srgbClr val="800000"/>
                </a:solidFill>
                <a:latin typeface="Gill Sans"/>
                <a:cs typeface="Gill Sans"/>
              </a:rPr>
              <a:t> Objectives with Client Company Focus</a:t>
            </a:r>
            <a:endParaRPr lang="en-US" sz="3200" b="1" dirty="0"/>
          </a:p>
        </p:txBody>
      </p:sp>
      <p:sp>
        <p:nvSpPr>
          <p:cNvPr id="4" name="Content Placeholder 3"/>
          <p:cNvSpPr>
            <a:spLocks noGrp="1"/>
          </p:cNvSpPr>
          <p:nvPr>
            <p:ph sz="half" idx="2"/>
          </p:nvPr>
        </p:nvSpPr>
        <p:spPr>
          <a:xfrm>
            <a:off x="468616" y="1524000"/>
            <a:ext cx="7848600" cy="3962399"/>
          </a:xfrm>
        </p:spPr>
        <p:txBody>
          <a:bodyPr>
            <a:noAutofit/>
          </a:bodyPr>
          <a:lstStyle/>
          <a:p>
            <a:pPr marL="0" indent="0" algn="ctr">
              <a:buNone/>
            </a:pPr>
            <a:r>
              <a:rPr lang="en-US" dirty="0" smtClean="0">
                <a:latin typeface="Gill Sans"/>
                <a:cs typeface="Gill Sans"/>
              </a:rPr>
              <a:t>Question on the Survey:</a:t>
            </a:r>
          </a:p>
          <a:p>
            <a:pPr marL="0" indent="0" algn="ctr">
              <a:buNone/>
            </a:pPr>
            <a:endParaRPr lang="en-US" dirty="0" smtClean="0">
              <a:latin typeface="Gill Sans"/>
              <a:cs typeface="Gill Sans"/>
            </a:endParaRPr>
          </a:p>
          <a:p>
            <a:pPr marL="0" indent="0">
              <a:buNone/>
            </a:pPr>
            <a:r>
              <a:rPr lang="en-US" i="1" dirty="0">
                <a:latin typeface="Gill Sans"/>
                <a:cs typeface="Gill Sans"/>
              </a:rPr>
              <a:t>For the items below, please rate the level of </a:t>
            </a:r>
            <a:r>
              <a:rPr lang="en-US" i="1" dirty="0" smtClean="0">
                <a:latin typeface="Gill Sans"/>
                <a:cs typeface="Gill Sans"/>
              </a:rPr>
              <a:t> “</a:t>
            </a:r>
            <a:r>
              <a:rPr lang="en-US" i="1" dirty="0">
                <a:latin typeface="Gill Sans"/>
                <a:cs typeface="Gill Sans"/>
              </a:rPr>
              <a:t>difficulty” for managing these objectives in the 2011 </a:t>
            </a:r>
            <a:r>
              <a:rPr lang="en-US" i="1" dirty="0" smtClean="0">
                <a:latin typeface="Gill Sans"/>
                <a:cs typeface="Gill Sans"/>
              </a:rPr>
              <a:t>year</a:t>
            </a:r>
            <a:r>
              <a:rPr lang="en-US" i="1" dirty="0">
                <a:latin typeface="Gill Sans"/>
                <a:cs typeface="Gill Sans"/>
              </a:rPr>
              <a:t>.  </a:t>
            </a:r>
            <a:r>
              <a:rPr lang="en-US" i="1" dirty="0" smtClean="0">
                <a:latin typeface="Gill Sans"/>
                <a:cs typeface="Gill Sans"/>
              </a:rPr>
              <a:t>Difficulty </a:t>
            </a:r>
            <a:r>
              <a:rPr lang="en-US" i="1" dirty="0">
                <a:latin typeface="Gill Sans"/>
                <a:cs typeface="Gill Sans"/>
              </a:rPr>
              <a:t>is defined as high expense and or high time commitment by the EAP</a:t>
            </a:r>
            <a:r>
              <a:rPr lang="en-US" i="1" dirty="0" smtClean="0">
                <a:latin typeface="Gill Sans"/>
                <a:cs typeface="Gill Sans"/>
              </a:rPr>
              <a:t>.</a:t>
            </a:r>
          </a:p>
          <a:p>
            <a:pPr marL="0" indent="0">
              <a:buNone/>
            </a:pPr>
            <a:endParaRPr lang="en-US" dirty="0" smtClean="0">
              <a:latin typeface="Gill Sans"/>
              <a:cs typeface="Gill Sans"/>
            </a:endParaRPr>
          </a:p>
          <a:p>
            <a:pPr marL="0" indent="0">
              <a:buNone/>
            </a:pPr>
            <a:r>
              <a:rPr lang="en-US" sz="2400" dirty="0" smtClean="0">
                <a:latin typeface="Gill Sans"/>
                <a:cs typeface="Gill Sans"/>
              </a:rPr>
              <a:t>11 Factors.</a:t>
            </a:r>
            <a:endParaRPr lang="en-US" sz="2400" dirty="0">
              <a:latin typeface="Gill Sans"/>
              <a:cs typeface="Gill Sans"/>
            </a:endParaRPr>
          </a:p>
          <a:p>
            <a:pPr marL="0" indent="0">
              <a:buNone/>
            </a:pPr>
            <a:r>
              <a:rPr lang="en-US" sz="2400" dirty="0" smtClean="0">
                <a:latin typeface="Gill Sans"/>
                <a:cs typeface="Gill Sans"/>
              </a:rPr>
              <a:t>Rated on 5-point Scale – very low difficulty to very high difficulty.  </a:t>
            </a:r>
            <a:endParaRPr lang="en-US" sz="2400" dirty="0">
              <a:latin typeface="Gill Sans"/>
              <a:cs typeface="Gill Sans"/>
            </a:endParaRPr>
          </a:p>
        </p:txBody>
      </p:sp>
      <p:sp>
        <p:nvSpPr>
          <p:cNvPr id="5" name="Slide Number Placeholder 4"/>
          <p:cNvSpPr>
            <a:spLocks noGrp="1"/>
          </p:cNvSpPr>
          <p:nvPr>
            <p:ph type="sldNum" sz="quarter" idx="12"/>
          </p:nvPr>
        </p:nvSpPr>
        <p:spPr/>
        <p:txBody>
          <a:bodyPr/>
          <a:lstStyle/>
          <a:p>
            <a:fld id="{B8D52518-472C-CE45-A51C-3AA0691B0616}" type="slidenum">
              <a:rPr lang="en-US" smtClean="0"/>
              <a:pPr/>
              <a:t>114</a:t>
            </a:fld>
            <a:endParaRPr lang="en-US" dirty="0"/>
          </a:p>
        </p:txBody>
      </p:sp>
    </p:spTree>
    <p:extLst>
      <p:ext uri="{BB962C8B-B14F-4D97-AF65-F5344CB8AC3E}">
        <p14:creationId xmlns:p14="http://schemas.microsoft.com/office/powerpoint/2010/main" val="3081489576"/>
      </p:ext>
    </p:extLst>
  </p:cSld>
  <p:clrMapOvr>
    <a:masterClrMapping/>
  </p:clrMapOvr>
  <p:timing>
    <p:tnLst>
      <p:par>
        <p:cTn xmlns:p14="http://schemas.microsoft.com/office/powerpoint/2010/mai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938"/>
            <a:ext cx="8763000" cy="1143000"/>
          </a:xfrm>
        </p:spPr>
        <p:txBody>
          <a:bodyPr>
            <a:normAutofit/>
          </a:bodyPr>
          <a:lstStyle/>
          <a:p>
            <a:r>
              <a:rPr lang="en-US" sz="3200" b="1" dirty="0" smtClean="0">
                <a:solidFill>
                  <a:srgbClr val="800000"/>
                </a:solidFill>
                <a:latin typeface="Gill Sans"/>
                <a:cs typeface="Gill Sans"/>
              </a:rPr>
              <a:t>Areas of Client Company Focus Difficulty</a:t>
            </a:r>
            <a:endParaRPr lang="en-US" sz="3200" b="1" dirty="0"/>
          </a:p>
        </p:txBody>
      </p:sp>
      <p:sp>
        <p:nvSpPr>
          <p:cNvPr id="5" name="Slide Number Placeholder 4"/>
          <p:cNvSpPr>
            <a:spLocks noGrp="1"/>
          </p:cNvSpPr>
          <p:nvPr>
            <p:ph type="sldNum" sz="quarter" idx="12"/>
          </p:nvPr>
        </p:nvSpPr>
        <p:spPr/>
        <p:txBody>
          <a:bodyPr/>
          <a:lstStyle/>
          <a:p>
            <a:fld id="{B8D52518-472C-CE45-A51C-3AA0691B0616}" type="slidenum">
              <a:rPr lang="en-US" smtClean="0"/>
              <a:pPr/>
              <a:t>115</a:t>
            </a:fld>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91631455"/>
              </p:ext>
            </p:extLst>
          </p:nvPr>
        </p:nvGraphicFramePr>
        <p:xfrm>
          <a:off x="443359" y="914400"/>
          <a:ext cx="8229600" cy="5441951"/>
        </p:xfrm>
        <a:graphic>
          <a:graphicData uri="http://schemas.openxmlformats.org/drawingml/2006/chart">
            <c:chart xmlns:c="http://schemas.openxmlformats.org/drawingml/2006/chart" xmlns:r="http://schemas.openxmlformats.org/officeDocument/2006/relationships" r:id="rId2"/>
          </a:graphicData>
        </a:graphic>
      </p:graphicFrame>
      <p:sp>
        <p:nvSpPr>
          <p:cNvPr id="7" name="Rectangle 6"/>
          <p:cNvSpPr/>
          <p:nvPr/>
        </p:nvSpPr>
        <p:spPr>
          <a:xfrm>
            <a:off x="152400" y="6259811"/>
            <a:ext cx="1669635" cy="369332"/>
          </a:xfrm>
          <a:prstGeom prst="rect">
            <a:avLst/>
          </a:prstGeom>
        </p:spPr>
        <p:txBody>
          <a:bodyPr wrap="none">
            <a:spAutoFit/>
          </a:bodyPr>
          <a:lstStyle/>
          <a:p>
            <a:r>
              <a:rPr lang="en-US" sz="1800" dirty="0">
                <a:solidFill>
                  <a:srgbClr val="800000"/>
                </a:solidFill>
                <a:latin typeface="Gill Sans"/>
                <a:cs typeface="Gill Sans"/>
              </a:rPr>
              <a:t>(n = </a:t>
            </a:r>
            <a:r>
              <a:rPr lang="en-US" sz="1800" dirty="0" smtClean="0">
                <a:solidFill>
                  <a:srgbClr val="800000"/>
                </a:solidFill>
                <a:latin typeface="Gill Sans"/>
                <a:cs typeface="Gill Sans"/>
              </a:rPr>
              <a:t>67-69; *47)</a:t>
            </a:r>
            <a:endParaRPr lang="en-US" sz="1800" dirty="0"/>
          </a:p>
        </p:txBody>
      </p:sp>
    </p:spTree>
    <p:extLst>
      <p:ext uri="{BB962C8B-B14F-4D97-AF65-F5344CB8AC3E}">
        <p14:creationId xmlns:p14="http://schemas.microsoft.com/office/powerpoint/2010/main" val="2740934929"/>
      </p:ext>
    </p:extLst>
  </p:cSld>
  <p:clrMapOvr>
    <a:masterClrMapping/>
  </p:clrMapOvr>
  <p:timing>
    <p:tnLst>
      <p:par>
        <p:cTn xmlns:p14="http://schemas.microsoft.com/office/powerpoint/2010/mai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solidFill>
                  <a:srgbClr val="800000"/>
                </a:solidFill>
                <a:latin typeface="Gill Sans"/>
                <a:cs typeface="Gill Sans"/>
              </a:rPr>
              <a:t>Business Management:</a:t>
            </a:r>
            <a:r>
              <a:rPr lang="en-US" sz="3200" b="1" dirty="0">
                <a:solidFill>
                  <a:srgbClr val="800000"/>
                </a:solidFill>
                <a:latin typeface="Gill Sans"/>
                <a:cs typeface="Gill Sans"/>
              </a:rPr>
              <a:t> </a:t>
            </a:r>
            <a:r>
              <a:rPr lang="en-US" sz="3200" b="1" dirty="0" smtClean="0">
                <a:solidFill>
                  <a:srgbClr val="800000"/>
                </a:solidFill>
                <a:latin typeface="Gill Sans"/>
                <a:cs typeface="Gill Sans"/>
              </a:rPr>
              <a:t>Difficulty with</a:t>
            </a:r>
            <a:br>
              <a:rPr lang="en-US" sz="3200" b="1" dirty="0" smtClean="0">
                <a:solidFill>
                  <a:srgbClr val="800000"/>
                </a:solidFill>
                <a:latin typeface="Gill Sans"/>
                <a:cs typeface="Gill Sans"/>
              </a:rPr>
            </a:br>
            <a:r>
              <a:rPr lang="en-US" sz="3200" b="1" dirty="0" smtClean="0">
                <a:solidFill>
                  <a:srgbClr val="800000"/>
                </a:solidFill>
                <a:latin typeface="Gill Sans"/>
                <a:cs typeface="Gill Sans"/>
              </a:rPr>
              <a:t> Objectives for Internal Operations</a:t>
            </a:r>
            <a:endParaRPr lang="en-US" sz="3200" b="1" dirty="0"/>
          </a:p>
        </p:txBody>
      </p:sp>
      <p:sp>
        <p:nvSpPr>
          <p:cNvPr id="4" name="Content Placeholder 3"/>
          <p:cNvSpPr>
            <a:spLocks noGrp="1"/>
          </p:cNvSpPr>
          <p:nvPr>
            <p:ph sz="half" idx="2"/>
          </p:nvPr>
        </p:nvSpPr>
        <p:spPr>
          <a:xfrm>
            <a:off x="468616" y="1524000"/>
            <a:ext cx="7848600" cy="3962399"/>
          </a:xfrm>
        </p:spPr>
        <p:txBody>
          <a:bodyPr>
            <a:noAutofit/>
          </a:bodyPr>
          <a:lstStyle/>
          <a:p>
            <a:pPr marL="0" indent="0" algn="ctr">
              <a:buNone/>
            </a:pPr>
            <a:r>
              <a:rPr lang="en-US" dirty="0" smtClean="0">
                <a:latin typeface="Gill Sans"/>
                <a:cs typeface="Gill Sans"/>
              </a:rPr>
              <a:t>Question on the Survey:</a:t>
            </a:r>
          </a:p>
          <a:p>
            <a:pPr marL="0" indent="0" algn="ctr">
              <a:buNone/>
            </a:pPr>
            <a:endParaRPr lang="en-US" dirty="0" smtClean="0">
              <a:latin typeface="Gill Sans"/>
              <a:cs typeface="Gill Sans"/>
            </a:endParaRPr>
          </a:p>
          <a:p>
            <a:pPr marL="0" indent="0">
              <a:buNone/>
            </a:pPr>
            <a:r>
              <a:rPr lang="en-US" i="1" dirty="0">
                <a:latin typeface="Gill Sans"/>
                <a:cs typeface="Gill Sans"/>
              </a:rPr>
              <a:t>For the items below, please rate the level of </a:t>
            </a:r>
            <a:r>
              <a:rPr lang="en-US" i="1" dirty="0" smtClean="0">
                <a:latin typeface="Gill Sans"/>
                <a:cs typeface="Gill Sans"/>
              </a:rPr>
              <a:t> “</a:t>
            </a:r>
            <a:r>
              <a:rPr lang="en-US" i="1" dirty="0">
                <a:latin typeface="Gill Sans"/>
                <a:cs typeface="Gill Sans"/>
              </a:rPr>
              <a:t>difficulty” for managing these objectives in the 2011 </a:t>
            </a:r>
            <a:r>
              <a:rPr lang="en-US" i="1" dirty="0" smtClean="0">
                <a:latin typeface="Gill Sans"/>
                <a:cs typeface="Gill Sans"/>
              </a:rPr>
              <a:t>year</a:t>
            </a:r>
            <a:r>
              <a:rPr lang="en-US" i="1" dirty="0">
                <a:latin typeface="Gill Sans"/>
                <a:cs typeface="Gill Sans"/>
              </a:rPr>
              <a:t>.  </a:t>
            </a:r>
            <a:r>
              <a:rPr lang="en-US" i="1" dirty="0" smtClean="0">
                <a:latin typeface="Gill Sans"/>
                <a:cs typeface="Gill Sans"/>
              </a:rPr>
              <a:t>Difficulty </a:t>
            </a:r>
            <a:r>
              <a:rPr lang="en-US" i="1" dirty="0">
                <a:latin typeface="Gill Sans"/>
                <a:cs typeface="Gill Sans"/>
              </a:rPr>
              <a:t>is defined as high expense and or high time commitment by the EAP</a:t>
            </a:r>
            <a:r>
              <a:rPr lang="en-US" i="1" dirty="0" smtClean="0">
                <a:latin typeface="Gill Sans"/>
                <a:cs typeface="Gill Sans"/>
              </a:rPr>
              <a:t>.</a:t>
            </a:r>
          </a:p>
          <a:p>
            <a:pPr marL="0" indent="0">
              <a:buNone/>
            </a:pPr>
            <a:endParaRPr lang="en-US" dirty="0" smtClean="0">
              <a:latin typeface="Gill Sans"/>
              <a:cs typeface="Gill Sans"/>
            </a:endParaRPr>
          </a:p>
          <a:p>
            <a:pPr marL="0" indent="0">
              <a:buNone/>
            </a:pPr>
            <a:r>
              <a:rPr lang="en-US" sz="2400" dirty="0" smtClean="0">
                <a:latin typeface="Gill Sans"/>
                <a:cs typeface="Gill Sans"/>
              </a:rPr>
              <a:t>7 Factors.</a:t>
            </a:r>
            <a:endParaRPr lang="en-US" sz="2400" dirty="0">
              <a:latin typeface="Gill Sans"/>
              <a:cs typeface="Gill Sans"/>
            </a:endParaRPr>
          </a:p>
          <a:p>
            <a:pPr marL="0" indent="0">
              <a:buNone/>
            </a:pPr>
            <a:r>
              <a:rPr lang="en-US" sz="2400" dirty="0" smtClean="0">
                <a:latin typeface="Gill Sans"/>
                <a:cs typeface="Gill Sans"/>
              </a:rPr>
              <a:t>Rated on 5-point Scale – very low difficulty to very high difficulty.  </a:t>
            </a:r>
            <a:endParaRPr lang="en-US" sz="2400" dirty="0">
              <a:latin typeface="Gill Sans"/>
              <a:cs typeface="Gill Sans"/>
            </a:endParaRPr>
          </a:p>
        </p:txBody>
      </p:sp>
      <p:sp>
        <p:nvSpPr>
          <p:cNvPr id="5" name="Slide Number Placeholder 4"/>
          <p:cNvSpPr>
            <a:spLocks noGrp="1"/>
          </p:cNvSpPr>
          <p:nvPr>
            <p:ph type="sldNum" sz="quarter" idx="12"/>
          </p:nvPr>
        </p:nvSpPr>
        <p:spPr/>
        <p:txBody>
          <a:bodyPr/>
          <a:lstStyle/>
          <a:p>
            <a:fld id="{B8D52518-472C-CE45-A51C-3AA0691B0616}" type="slidenum">
              <a:rPr lang="en-US" smtClean="0"/>
              <a:pPr/>
              <a:t>116</a:t>
            </a:fld>
            <a:endParaRPr lang="en-US" dirty="0"/>
          </a:p>
        </p:txBody>
      </p:sp>
    </p:spTree>
    <p:extLst>
      <p:ext uri="{BB962C8B-B14F-4D97-AF65-F5344CB8AC3E}">
        <p14:creationId xmlns:p14="http://schemas.microsoft.com/office/powerpoint/2010/main" val="1076726793"/>
      </p:ext>
    </p:extLst>
  </p:cSld>
  <p:clrMapOvr>
    <a:masterClrMapping/>
  </p:clrMapOvr>
  <p:timing>
    <p:tnLst>
      <p:par>
        <p:cTn xmlns:p14="http://schemas.microsoft.com/office/powerpoint/2010/mai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solidFill>
                  <a:srgbClr val="800000"/>
                </a:solidFill>
                <a:latin typeface="Gill Sans"/>
                <a:cs typeface="Gill Sans"/>
              </a:rPr>
              <a:t>Areas of Internal Operations Difficulty</a:t>
            </a:r>
            <a:endParaRPr lang="en-US" sz="3200" b="1" dirty="0"/>
          </a:p>
        </p:txBody>
      </p:sp>
      <p:sp>
        <p:nvSpPr>
          <p:cNvPr id="5" name="Slide Number Placeholder 4"/>
          <p:cNvSpPr>
            <a:spLocks noGrp="1"/>
          </p:cNvSpPr>
          <p:nvPr>
            <p:ph type="sldNum" sz="quarter" idx="12"/>
          </p:nvPr>
        </p:nvSpPr>
        <p:spPr/>
        <p:txBody>
          <a:bodyPr/>
          <a:lstStyle/>
          <a:p>
            <a:fld id="{B8D52518-472C-CE45-A51C-3AA0691B0616}" type="slidenum">
              <a:rPr lang="en-US" smtClean="0"/>
              <a:pPr/>
              <a:t>117</a:t>
            </a:fld>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92026389"/>
              </p:ext>
            </p:extLst>
          </p:nvPr>
        </p:nvGraphicFramePr>
        <p:xfrm>
          <a:off x="454934" y="16061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7" name="Title 1"/>
          <p:cNvSpPr txBox="1">
            <a:spLocks/>
          </p:cNvSpPr>
          <p:nvPr/>
        </p:nvSpPr>
        <p:spPr>
          <a:xfrm>
            <a:off x="115444" y="6096168"/>
            <a:ext cx="4456555" cy="549276"/>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800" dirty="0" smtClean="0">
                <a:solidFill>
                  <a:srgbClr val="800000"/>
                </a:solidFill>
                <a:latin typeface="Gill Sans"/>
                <a:cs typeface="Gill Sans"/>
              </a:rPr>
              <a:t>(n = 77-79; * = 53)</a:t>
            </a:r>
            <a:endParaRPr lang="en-US" sz="1800" dirty="0"/>
          </a:p>
        </p:txBody>
      </p:sp>
    </p:spTree>
    <p:extLst>
      <p:ext uri="{BB962C8B-B14F-4D97-AF65-F5344CB8AC3E}">
        <p14:creationId xmlns:p14="http://schemas.microsoft.com/office/powerpoint/2010/main" val="3283697973"/>
      </p:ext>
    </p:extLst>
  </p:cSld>
  <p:clrMapOvr>
    <a:masterClrMapping/>
  </p:clrMapOvr>
  <p:timing>
    <p:tnLst>
      <p:par>
        <p:cTn xmlns:p14="http://schemas.microsoft.com/office/powerpoint/2010/mai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600"/>
            <a:ext cx="8229600" cy="1143000"/>
          </a:xfrm>
        </p:spPr>
        <p:txBody>
          <a:bodyPr>
            <a:normAutofit fontScale="90000"/>
          </a:bodyPr>
          <a:lstStyle/>
          <a:p>
            <a:r>
              <a:rPr lang="en-US" b="1" dirty="0" smtClean="0">
                <a:solidFill>
                  <a:srgbClr val="800000"/>
                </a:solidFill>
                <a:latin typeface="Gill Sans"/>
                <a:cs typeface="Gill Sans"/>
              </a:rPr>
              <a:t>Results – Part 11</a:t>
            </a:r>
            <a:br>
              <a:rPr lang="en-US" b="1" dirty="0" smtClean="0">
                <a:solidFill>
                  <a:srgbClr val="800000"/>
                </a:solidFill>
                <a:latin typeface="Gill Sans"/>
                <a:cs typeface="Gill Sans"/>
              </a:rPr>
            </a:br>
            <a:r>
              <a:rPr lang="en-US" b="1" dirty="0">
                <a:solidFill>
                  <a:srgbClr val="800000"/>
                </a:solidFill>
                <a:latin typeface="Gill Sans"/>
                <a:cs typeface="Gill Sans"/>
              </a:rPr>
              <a:t/>
            </a:r>
            <a:br>
              <a:rPr lang="en-US" b="1" dirty="0">
                <a:solidFill>
                  <a:srgbClr val="800000"/>
                </a:solidFill>
                <a:latin typeface="Gill Sans"/>
                <a:cs typeface="Gill Sans"/>
              </a:rPr>
            </a:br>
            <a:r>
              <a:rPr lang="en-US" sz="6000" b="1" dirty="0" smtClean="0">
                <a:solidFill>
                  <a:srgbClr val="800000"/>
                </a:solidFill>
                <a:latin typeface="Gill Sans"/>
                <a:cs typeface="Gill Sans"/>
              </a:rPr>
              <a:t>Business Development </a:t>
            </a:r>
            <a:endParaRPr lang="en-US" sz="2200" dirty="0"/>
          </a:p>
        </p:txBody>
      </p:sp>
      <p:sp>
        <p:nvSpPr>
          <p:cNvPr id="5" name="Slide Number Placeholder 4"/>
          <p:cNvSpPr>
            <a:spLocks noGrp="1"/>
          </p:cNvSpPr>
          <p:nvPr>
            <p:ph type="sldNum" sz="quarter" idx="12"/>
          </p:nvPr>
        </p:nvSpPr>
        <p:spPr/>
        <p:txBody>
          <a:bodyPr/>
          <a:lstStyle/>
          <a:p>
            <a:fld id="{B8D52518-472C-CE45-A51C-3AA0691B0616}" type="slidenum">
              <a:rPr lang="en-US" smtClean="0"/>
              <a:pPr/>
              <a:t>118</a:t>
            </a:fld>
            <a:endParaRPr lang="en-US" dirty="0"/>
          </a:p>
        </p:txBody>
      </p:sp>
      <p:sp>
        <p:nvSpPr>
          <p:cNvPr id="4" name="Rectangle 3"/>
          <p:cNvSpPr/>
          <p:nvPr/>
        </p:nvSpPr>
        <p:spPr>
          <a:xfrm>
            <a:off x="990600" y="4267200"/>
            <a:ext cx="7315200" cy="1569660"/>
          </a:xfrm>
          <a:prstGeom prst="rect">
            <a:avLst/>
          </a:prstGeom>
        </p:spPr>
        <p:txBody>
          <a:bodyPr wrap="square">
            <a:spAutoFit/>
          </a:bodyPr>
          <a:lstStyle/>
          <a:p>
            <a:r>
              <a:rPr lang="en-US" dirty="0" smtClean="0"/>
              <a:t>RQ11. Business Development </a:t>
            </a:r>
            <a:r>
              <a:rPr lang="en-US" dirty="0"/>
              <a:t>– Which factors are perceived to have had the most impact on retaining current customers and new sales and </a:t>
            </a:r>
            <a:r>
              <a:rPr lang="en-US" dirty="0" smtClean="0"/>
              <a:t>also on </a:t>
            </a:r>
            <a:r>
              <a:rPr lang="en-US" dirty="0"/>
              <a:t>lost business at external EAP vendors?</a:t>
            </a:r>
          </a:p>
        </p:txBody>
      </p:sp>
    </p:spTree>
    <p:extLst>
      <p:ext uri="{BB962C8B-B14F-4D97-AF65-F5344CB8AC3E}">
        <p14:creationId xmlns:p14="http://schemas.microsoft.com/office/powerpoint/2010/main" val="2960800830"/>
      </p:ext>
    </p:extLst>
  </p:cSld>
  <p:clrMapOvr>
    <a:masterClrMapping/>
  </p:clrMapOvr>
  <p:timing>
    <p:tnLst>
      <p:par>
        <p:cTn xmlns:p14="http://schemas.microsoft.com/office/powerpoint/2010/mai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solidFill>
                  <a:srgbClr val="800000"/>
                </a:solidFill>
                <a:latin typeface="Gill Sans"/>
                <a:cs typeface="Gill Sans"/>
              </a:rPr>
              <a:t>Business Development: </a:t>
            </a:r>
            <a:br>
              <a:rPr lang="en-US" sz="3200" b="1" dirty="0" smtClean="0">
                <a:solidFill>
                  <a:srgbClr val="800000"/>
                </a:solidFill>
                <a:latin typeface="Gill Sans"/>
                <a:cs typeface="Gill Sans"/>
              </a:rPr>
            </a:br>
            <a:r>
              <a:rPr lang="en-US" sz="3200" b="1" dirty="0" smtClean="0">
                <a:solidFill>
                  <a:srgbClr val="800000"/>
                </a:solidFill>
                <a:latin typeface="Gill Sans"/>
                <a:cs typeface="Gill Sans"/>
              </a:rPr>
              <a:t>Client Renewal &amp; New Contracts</a:t>
            </a:r>
            <a:endParaRPr lang="en-US" sz="3200" b="1" dirty="0"/>
          </a:p>
        </p:txBody>
      </p:sp>
      <p:sp>
        <p:nvSpPr>
          <p:cNvPr id="4" name="Content Placeholder 3"/>
          <p:cNvSpPr>
            <a:spLocks noGrp="1"/>
          </p:cNvSpPr>
          <p:nvPr>
            <p:ph sz="half" idx="2"/>
          </p:nvPr>
        </p:nvSpPr>
        <p:spPr>
          <a:xfrm>
            <a:off x="468616" y="1524000"/>
            <a:ext cx="7848600" cy="3962399"/>
          </a:xfrm>
        </p:spPr>
        <p:txBody>
          <a:bodyPr>
            <a:noAutofit/>
          </a:bodyPr>
          <a:lstStyle/>
          <a:p>
            <a:pPr marL="0" indent="0" algn="ctr">
              <a:buNone/>
            </a:pPr>
            <a:r>
              <a:rPr lang="en-US" dirty="0" smtClean="0">
                <a:latin typeface="Gill Sans"/>
                <a:cs typeface="Gill Sans"/>
              </a:rPr>
              <a:t>Question on the Survey:</a:t>
            </a:r>
          </a:p>
          <a:p>
            <a:pPr marL="0" indent="0" algn="ctr">
              <a:buNone/>
            </a:pPr>
            <a:endParaRPr lang="en-US" i="1" dirty="0" smtClean="0">
              <a:latin typeface="Gill Sans"/>
              <a:cs typeface="Gill Sans"/>
            </a:endParaRPr>
          </a:p>
          <a:p>
            <a:pPr marL="0" indent="0">
              <a:buNone/>
            </a:pPr>
            <a:r>
              <a:rPr lang="en-US" i="1" dirty="0">
                <a:latin typeface="Gill Sans"/>
                <a:cs typeface="Gill Sans"/>
              </a:rPr>
              <a:t>This item requests your opinion.  Please rate each factor listed below according to its’ impact on contract renewals and new contracts for EAP services at your company in the 2011 </a:t>
            </a:r>
            <a:r>
              <a:rPr lang="en-US" i="1" dirty="0" smtClean="0">
                <a:latin typeface="Gill Sans"/>
                <a:cs typeface="Gill Sans"/>
              </a:rPr>
              <a:t>year</a:t>
            </a:r>
            <a:r>
              <a:rPr lang="en-US" i="1" dirty="0">
                <a:latin typeface="Gill Sans"/>
                <a:cs typeface="Gill Sans"/>
              </a:rPr>
              <a:t>. </a:t>
            </a:r>
            <a:endParaRPr lang="en-US" i="1" dirty="0" smtClean="0">
              <a:latin typeface="Gill Sans"/>
              <a:cs typeface="Gill Sans"/>
            </a:endParaRPr>
          </a:p>
          <a:p>
            <a:pPr marL="0" indent="0">
              <a:buNone/>
            </a:pPr>
            <a:endParaRPr lang="en-US" dirty="0" smtClean="0">
              <a:latin typeface="Gill Sans"/>
              <a:cs typeface="Gill Sans"/>
            </a:endParaRPr>
          </a:p>
          <a:p>
            <a:pPr marL="0" indent="0">
              <a:buNone/>
            </a:pPr>
            <a:r>
              <a:rPr lang="en-US" sz="2400" dirty="0" smtClean="0">
                <a:latin typeface="Gill Sans"/>
                <a:cs typeface="Gill Sans"/>
              </a:rPr>
              <a:t>11 Factors.</a:t>
            </a:r>
            <a:endParaRPr lang="en-US" sz="2400" dirty="0">
              <a:latin typeface="Gill Sans"/>
              <a:cs typeface="Gill Sans"/>
            </a:endParaRPr>
          </a:p>
          <a:p>
            <a:pPr marL="0" indent="0">
              <a:buNone/>
            </a:pPr>
            <a:r>
              <a:rPr lang="en-US" sz="2400" dirty="0" smtClean="0">
                <a:latin typeface="Gill Sans"/>
                <a:cs typeface="Gill Sans"/>
              </a:rPr>
              <a:t>Rated on 5-point Scale – very low importance to very high importance.  </a:t>
            </a:r>
            <a:endParaRPr lang="en-US" sz="2400" dirty="0">
              <a:latin typeface="Gill Sans"/>
              <a:cs typeface="Gill Sans"/>
            </a:endParaRPr>
          </a:p>
        </p:txBody>
      </p:sp>
      <p:sp>
        <p:nvSpPr>
          <p:cNvPr id="5" name="Slide Number Placeholder 4"/>
          <p:cNvSpPr>
            <a:spLocks noGrp="1"/>
          </p:cNvSpPr>
          <p:nvPr>
            <p:ph type="sldNum" sz="quarter" idx="12"/>
          </p:nvPr>
        </p:nvSpPr>
        <p:spPr/>
        <p:txBody>
          <a:bodyPr/>
          <a:lstStyle/>
          <a:p>
            <a:fld id="{B8D52518-472C-CE45-A51C-3AA0691B0616}" type="slidenum">
              <a:rPr lang="en-US" smtClean="0"/>
              <a:pPr/>
              <a:t>119</a:t>
            </a:fld>
            <a:endParaRPr lang="en-US" dirty="0"/>
          </a:p>
        </p:txBody>
      </p:sp>
    </p:spTree>
    <p:extLst>
      <p:ext uri="{BB962C8B-B14F-4D97-AF65-F5344CB8AC3E}">
        <p14:creationId xmlns:p14="http://schemas.microsoft.com/office/powerpoint/2010/main" val="191866148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solidFill>
                  <a:srgbClr val="800000"/>
                </a:solidFill>
                <a:latin typeface="Gill Sans"/>
                <a:cs typeface="Gill Sans"/>
              </a:rPr>
              <a:t>Study </a:t>
            </a:r>
            <a:r>
              <a:rPr lang="en-US" sz="3200" b="1" dirty="0" smtClean="0">
                <a:solidFill>
                  <a:srgbClr val="800000"/>
                </a:solidFill>
                <a:latin typeface="Gill Sans"/>
                <a:cs typeface="Gill Sans"/>
              </a:rPr>
              <a:t>Methodology:</a:t>
            </a:r>
            <a:br>
              <a:rPr lang="en-US" sz="3200" b="1" dirty="0" smtClean="0">
                <a:solidFill>
                  <a:srgbClr val="800000"/>
                </a:solidFill>
                <a:latin typeface="Gill Sans"/>
                <a:cs typeface="Gill Sans"/>
              </a:rPr>
            </a:br>
            <a:r>
              <a:rPr lang="en-US" sz="3200" b="1" dirty="0">
                <a:solidFill>
                  <a:srgbClr val="800000"/>
                </a:solidFill>
                <a:latin typeface="Gill Sans"/>
                <a:cs typeface="Gill Sans"/>
              </a:rPr>
              <a:t>L</a:t>
            </a:r>
            <a:r>
              <a:rPr lang="en-US" sz="3200" b="1" dirty="0" smtClean="0">
                <a:solidFill>
                  <a:srgbClr val="800000"/>
                </a:solidFill>
                <a:latin typeface="Gill Sans"/>
                <a:cs typeface="Gill Sans"/>
              </a:rPr>
              <a:t>arge Market Target Sampling Results</a:t>
            </a:r>
            <a:endParaRPr lang="en-US" sz="3200" b="1" dirty="0">
              <a:latin typeface="Gill Sans"/>
              <a:cs typeface="Gill Sans"/>
            </a:endParaRPr>
          </a:p>
        </p:txBody>
      </p:sp>
      <p:sp>
        <p:nvSpPr>
          <p:cNvPr id="3" name="Content Placeholder 2"/>
          <p:cNvSpPr>
            <a:spLocks noGrp="1"/>
          </p:cNvSpPr>
          <p:nvPr>
            <p:ph idx="1"/>
          </p:nvPr>
        </p:nvSpPr>
        <p:spPr>
          <a:xfrm>
            <a:off x="457200" y="1417638"/>
            <a:ext cx="8077200" cy="4525963"/>
          </a:xfrm>
        </p:spPr>
        <p:txBody>
          <a:bodyPr>
            <a:normAutofit fontScale="70000" lnSpcReduction="20000"/>
          </a:bodyPr>
          <a:lstStyle/>
          <a:p>
            <a:pPr marL="457200" lvl="1" indent="0">
              <a:buNone/>
            </a:pPr>
            <a:endParaRPr lang="en-US" dirty="0">
              <a:latin typeface="Gill Sans"/>
              <a:cs typeface="Gill Sans"/>
            </a:endParaRPr>
          </a:p>
          <a:p>
            <a:r>
              <a:rPr lang="en-US" sz="3100" dirty="0">
                <a:latin typeface="Gill Sans"/>
                <a:cs typeface="Gill Sans"/>
              </a:rPr>
              <a:t>16 external EAP providers with a large market share in US or Canada were targeted initially to participate.  </a:t>
            </a:r>
            <a:r>
              <a:rPr lang="en-US" sz="3100" dirty="0" smtClean="0">
                <a:latin typeface="Gill Sans"/>
                <a:cs typeface="Gill Sans"/>
              </a:rPr>
              <a:t>We were successful </a:t>
            </a:r>
            <a:r>
              <a:rPr lang="en-US" sz="3100" dirty="0">
                <a:latin typeface="Gill Sans"/>
                <a:cs typeface="Gill Sans"/>
              </a:rPr>
              <a:t>in obtaining majority of both sampling fames:</a:t>
            </a:r>
          </a:p>
          <a:p>
            <a:endParaRPr lang="en-US" sz="2800" dirty="0">
              <a:latin typeface="Gill Sans"/>
              <a:cs typeface="Gill Sans"/>
            </a:endParaRPr>
          </a:p>
          <a:p>
            <a:pPr lvl="1"/>
            <a:r>
              <a:rPr lang="en-US" dirty="0">
                <a:latin typeface="Gill Sans"/>
                <a:cs typeface="Gill Sans"/>
              </a:rPr>
              <a:t>8 of </a:t>
            </a:r>
            <a:r>
              <a:rPr lang="en-US" dirty="0" smtClean="0">
                <a:latin typeface="Gill Sans"/>
                <a:cs typeface="Gill Sans"/>
              </a:rPr>
              <a:t>11 (72%) </a:t>
            </a:r>
            <a:r>
              <a:rPr lang="en-US" dirty="0">
                <a:latin typeface="Gill Sans"/>
                <a:cs typeface="Gill Sans"/>
              </a:rPr>
              <a:t>targeted in US with &gt; 2 Million covered </a:t>
            </a:r>
            <a:r>
              <a:rPr lang="en-US" dirty="0" smtClean="0">
                <a:latin typeface="Gill Sans"/>
                <a:cs typeface="Gill Sans"/>
              </a:rPr>
              <a:t>lives </a:t>
            </a:r>
            <a:endParaRPr lang="en-US" dirty="0">
              <a:latin typeface="Gill Sans"/>
              <a:cs typeface="Gill Sans"/>
            </a:endParaRPr>
          </a:p>
          <a:p>
            <a:pPr lvl="1"/>
            <a:r>
              <a:rPr lang="en-US" dirty="0">
                <a:latin typeface="Gill Sans"/>
                <a:cs typeface="Gill Sans"/>
              </a:rPr>
              <a:t>5 of 5 </a:t>
            </a:r>
            <a:r>
              <a:rPr lang="en-US" dirty="0" smtClean="0">
                <a:latin typeface="Gill Sans"/>
                <a:cs typeface="Gill Sans"/>
              </a:rPr>
              <a:t>(100%) targeted </a:t>
            </a:r>
            <a:r>
              <a:rPr lang="en-US" dirty="0">
                <a:latin typeface="Gill Sans"/>
                <a:cs typeface="Gill Sans"/>
              </a:rPr>
              <a:t>in Canadian with &gt; 1 Million covered lives </a:t>
            </a:r>
          </a:p>
          <a:p>
            <a:endParaRPr lang="en-US" dirty="0" smtClean="0">
              <a:latin typeface="Gill Sans"/>
              <a:cs typeface="Gill Sans"/>
            </a:endParaRPr>
          </a:p>
          <a:p>
            <a:r>
              <a:rPr lang="en-US" dirty="0" smtClean="0">
                <a:latin typeface="Gill Sans"/>
                <a:cs typeface="Gill Sans"/>
              </a:rPr>
              <a:t>In </a:t>
            </a:r>
            <a:r>
              <a:rPr lang="en-US" dirty="0">
                <a:latin typeface="Gill Sans"/>
                <a:cs typeface="Gill Sans"/>
              </a:rPr>
              <a:t>total sample of </a:t>
            </a:r>
            <a:r>
              <a:rPr lang="en-US" dirty="0" smtClean="0">
                <a:latin typeface="Gill Sans"/>
                <a:cs typeface="Gill Sans"/>
              </a:rPr>
              <a:t>82 companies, </a:t>
            </a:r>
            <a:r>
              <a:rPr lang="en-US" dirty="0">
                <a:latin typeface="Gill Sans"/>
                <a:cs typeface="Gill Sans"/>
              </a:rPr>
              <a:t>the number of providers </a:t>
            </a:r>
            <a:r>
              <a:rPr lang="en-US">
                <a:latin typeface="Gill Sans"/>
                <a:cs typeface="Gill Sans"/>
              </a:rPr>
              <a:t>with </a:t>
            </a:r>
            <a:r>
              <a:rPr lang="en-US" smtClean="0">
                <a:latin typeface="Gill Sans"/>
                <a:cs typeface="Gill Sans"/>
              </a:rPr>
              <a:t>a customer </a:t>
            </a:r>
            <a:r>
              <a:rPr lang="en-US" dirty="0">
                <a:latin typeface="Gill Sans"/>
                <a:cs typeface="Gill Sans"/>
              </a:rPr>
              <a:t>book of business at greater than 1 million covered lives</a:t>
            </a:r>
            <a:r>
              <a:rPr lang="en-US" dirty="0" smtClean="0">
                <a:latin typeface="Gill Sans"/>
                <a:cs typeface="Gill Sans"/>
              </a:rPr>
              <a:t>:</a:t>
            </a:r>
          </a:p>
          <a:p>
            <a:endParaRPr lang="en-US" dirty="0">
              <a:latin typeface="Gill Sans"/>
              <a:cs typeface="Gill Sans"/>
            </a:endParaRPr>
          </a:p>
          <a:p>
            <a:pPr lvl="1"/>
            <a:r>
              <a:rPr lang="en-US" dirty="0">
                <a:latin typeface="Gill Sans"/>
                <a:cs typeface="Gill Sans"/>
              </a:rPr>
              <a:t>USA 12</a:t>
            </a:r>
          </a:p>
          <a:p>
            <a:pPr lvl="1"/>
            <a:r>
              <a:rPr lang="en-US" dirty="0">
                <a:latin typeface="Gill Sans"/>
                <a:cs typeface="Gill Sans"/>
              </a:rPr>
              <a:t>Canada 5</a:t>
            </a:r>
          </a:p>
          <a:p>
            <a:pPr lvl="1"/>
            <a:r>
              <a:rPr lang="en-US" dirty="0" smtClean="0">
                <a:latin typeface="Gill Sans"/>
                <a:cs typeface="Gill Sans"/>
              </a:rPr>
              <a:t>United Kingdom 3</a:t>
            </a:r>
          </a:p>
          <a:p>
            <a:pPr marL="457200" lvl="1" indent="0">
              <a:buNone/>
            </a:pPr>
            <a:endParaRPr lang="en-US" dirty="0">
              <a:latin typeface="Gill Sans"/>
              <a:cs typeface="Gill Sans"/>
            </a:endParaRPr>
          </a:p>
          <a:p>
            <a:pPr lvl="1"/>
            <a:endParaRPr lang="en-US" sz="2400" dirty="0">
              <a:latin typeface="Gill Sans"/>
              <a:cs typeface="Gill Sans"/>
            </a:endParaRPr>
          </a:p>
          <a:p>
            <a:pPr marL="914400" lvl="2" indent="0">
              <a:buNone/>
            </a:pPr>
            <a:endParaRPr lang="en-US" sz="2800" b="1" dirty="0"/>
          </a:p>
        </p:txBody>
      </p:sp>
      <p:sp>
        <p:nvSpPr>
          <p:cNvPr id="4" name="Slide Number Placeholder 4"/>
          <p:cNvSpPr>
            <a:spLocks noGrp="1"/>
          </p:cNvSpPr>
          <p:nvPr>
            <p:ph type="sldNum" sz="quarter" idx="12"/>
          </p:nvPr>
        </p:nvSpPr>
        <p:spPr>
          <a:xfrm>
            <a:off x="6553200" y="6356351"/>
            <a:ext cx="2133600" cy="365125"/>
          </a:xfrm>
        </p:spPr>
        <p:txBody>
          <a:bodyPr/>
          <a:lstStyle/>
          <a:p>
            <a:fld id="{B8D52518-472C-CE45-A51C-3AA0691B0616}" type="slidenum">
              <a:rPr lang="en-US" smtClean="0"/>
              <a:pPr/>
              <a:t>12</a:t>
            </a:fld>
            <a:endParaRPr lang="en-US" dirty="0"/>
          </a:p>
        </p:txBody>
      </p:sp>
    </p:spTree>
    <p:extLst>
      <p:ext uri="{BB962C8B-B14F-4D97-AF65-F5344CB8AC3E}">
        <p14:creationId xmlns:p14="http://schemas.microsoft.com/office/powerpoint/2010/main" val="356911840"/>
      </p:ext>
    </p:extLst>
  </p:cSld>
  <p:clrMapOvr>
    <a:masterClrMapping/>
  </p:clrMapOvr>
  <p:timing>
    <p:tnLst>
      <p:par>
        <p:cTn xmlns:p14="http://schemas.microsoft.com/office/powerpoint/2010/mai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3200" b="1" dirty="0" smtClean="0">
                <a:solidFill>
                  <a:srgbClr val="800000"/>
                </a:solidFill>
                <a:latin typeface="Gill Sans"/>
                <a:cs typeface="Gill Sans"/>
              </a:rPr>
              <a:t>Factors Impacting Client Renewal </a:t>
            </a:r>
            <a:br>
              <a:rPr lang="en-US" sz="3200" b="1" dirty="0" smtClean="0">
                <a:solidFill>
                  <a:srgbClr val="800000"/>
                </a:solidFill>
                <a:latin typeface="Gill Sans"/>
                <a:cs typeface="Gill Sans"/>
              </a:rPr>
            </a:br>
            <a:r>
              <a:rPr lang="en-US" sz="3200" b="1" dirty="0" smtClean="0">
                <a:solidFill>
                  <a:srgbClr val="800000"/>
                </a:solidFill>
                <a:latin typeface="Gill Sans"/>
                <a:cs typeface="Gill Sans"/>
              </a:rPr>
              <a:t>and New Sales</a:t>
            </a:r>
            <a:endParaRPr lang="en-US" sz="3200" b="1"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099635791"/>
              </p:ext>
            </p:extLst>
          </p:nvPr>
        </p:nvGraphicFramePr>
        <p:xfrm>
          <a:off x="304800" y="1143000"/>
          <a:ext cx="8229600" cy="5031867"/>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7"/>
          <p:cNvSpPr/>
          <p:nvPr/>
        </p:nvSpPr>
        <p:spPr>
          <a:xfrm>
            <a:off x="152400" y="6259811"/>
            <a:ext cx="943212" cy="369332"/>
          </a:xfrm>
          <a:prstGeom prst="rect">
            <a:avLst/>
          </a:prstGeom>
        </p:spPr>
        <p:txBody>
          <a:bodyPr wrap="none">
            <a:spAutoFit/>
          </a:bodyPr>
          <a:lstStyle/>
          <a:p>
            <a:r>
              <a:rPr lang="en-US" sz="1800" dirty="0">
                <a:solidFill>
                  <a:srgbClr val="800000"/>
                </a:solidFill>
                <a:latin typeface="Gill Sans"/>
                <a:cs typeface="Gill Sans"/>
              </a:rPr>
              <a:t>(n = </a:t>
            </a:r>
            <a:r>
              <a:rPr lang="en-US" sz="1800" dirty="0" smtClean="0">
                <a:solidFill>
                  <a:srgbClr val="800000"/>
                </a:solidFill>
                <a:latin typeface="Gill Sans"/>
                <a:cs typeface="Gill Sans"/>
              </a:rPr>
              <a:t>69)</a:t>
            </a:r>
            <a:endParaRPr lang="en-US" sz="1800" dirty="0"/>
          </a:p>
        </p:txBody>
      </p:sp>
      <p:sp>
        <p:nvSpPr>
          <p:cNvPr id="7" name="Slide Number Placeholder 4"/>
          <p:cNvSpPr>
            <a:spLocks noGrp="1"/>
          </p:cNvSpPr>
          <p:nvPr>
            <p:ph type="sldNum" sz="quarter" idx="12"/>
          </p:nvPr>
        </p:nvSpPr>
        <p:spPr>
          <a:xfrm>
            <a:off x="6553200" y="6356351"/>
            <a:ext cx="2133600" cy="365125"/>
          </a:xfrm>
        </p:spPr>
        <p:txBody>
          <a:bodyPr/>
          <a:lstStyle/>
          <a:p>
            <a:fld id="{B8D52518-472C-CE45-A51C-3AA0691B0616}" type="slidenum">
              <a:rPr lang="en-US" smtClean="0"/>
              <a:pPr/>
              <a:t>120</a:t>
            </a:fld>
            <a:endParaRPr lang="en-US" dirty="0"/>
          </a:p>
        </p:txBody>
      </p:sp>
    </p:spTree>
    <p:extLst>
      <p:ext uri="{BB962C8B-B14F-4D97-AF65-F5344CB8AC3E}">
        <p14:creationId xmlns:p14="http://schemas.microsoft.com/office/powerpoint/2010/main" val="1042485453"/>
      </p:ext>
    </p:extLst>
  </p:cSld>
  <p:clrMapOvr>
    <a:masterClrMapping/>
  </p:clrMapOvr>
  <p:timing>
    <p:tnLst>
      <p:par>
        <p:cTn xmlns:p14="http://schemas.microsoft.com/office/powerpoint/2010/mai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solidFill>
                  <a:srgbClr val="800000"/>
                </a:solidFill>
                <a:latin typeface="Gill Sans"/>
                <a:cs typeface="Gill Sans"/>
              </a:rPr>
              <a:t>Business Erosion: Clients Lost</a:t>
            </a:r>
            <a:endParaRPr lang="en-US" sz="3200" b="1" dirty="0"/>
          </a:p>
        </p:txBody>
      </p:sp>
      <p:sp>
        <p:nvSpPr>
          <p:cNvPr id="4" name="Content Placeholder 3"/>
          <p:cNvSpPr>
            <a:spLocks noGrp="1"/>
          </p:cNvSpPr>
          <p:nvPr>
            <p:ph sz="half" idx="2"/>
          </p:nvPr>
        </p:nvSpPr>
        <p:spPr>
          <a:xfrm>
            <a:off x="468616" y="1524000"/>
            <a:ext cx="7848600" cy="3962399"/>
          </a:xfrm>
        </p:spPr>
        <p:txBody>
          <a:bodyPr>
            <a:noAutofit/>
          </a:bodyPr>
          <a:lstStyle/>
          <a:p>
            <a:pPr marL="0" indent="0" algn="ctr">
              <a:buNone/>
            </a:pPr>
            <a:r>
              <a:rPr lang="en-US" dirty="0" smtClean="0">
                <a:latin typeface="Gill Sans"/>
                <a:cs typeface="Gill Sans"/>
              </a:rPr>
              <a:t>Question on the Survey:</a:t>
            </a:r>
          </a:p>
          <a:p>
            <a:pPr marL="0" indent="0" algn="ctr">
              <a:buNone/>
            </a:pPr>
            <a:endParaRPr lang="en-US" dirty="0" smtClean="0">
              <a:latin typeface="Gill Sans"/>
              <a:cs typeface="Gill Sans"/>
            </a:endParaRPr>
          </a:p>
          <a:p>
            <a:pPr marL="0" indent="0">
              <a:buNone/>
            </a:pPr>
            <a:r>
              <a:rPr lang="en-US" i="1" dirty="0" smtClean="0">
                <a:latin typeface="Gill Sans"/>
                <a:cs typeface="Gill Sans"/>
              </a:rPr>
              <a:t>This </a:t>
            </a:r>
            <a:r>
              <a:rPr lang="en-US" i="1" dirty="0">
                <a:latin typeface="Gill Sans"/>
                <a:cs typeface="Gill Sans"/>
              </a:rPr>
              <a:t>item requests your opinion.  Please rate each factor below for how important it was as a </a:t>
            </a:r>
            <a:r>
              <a:rPr lang="en-US" i="1" u="sng" dirty="0">
                <a:latin typeface="Gill Sans"/>
                <a:cs typeface="Gill Sans"/>
              </a:rPr>
              <a:t>primary</a:t>
            </a:r>
            <a:r>
              <a:rPr lang="en-US" i="1" dirty="0">
                <a:latin typeface="Gill Sans"/>
                <a:cs typeface="Gill Sans"/>
              </a:rPr>
              <a:t>, not a secondary, source of why customers did not renew their contracts for EAP services in the </a:t>
            </a:r>
            <a:r>
              <a:rPr lang="en-US" i="1" dirty="0" smtClean="0">
                <a:latin typeface="Gill Sans"/>
                <a:cs typeface="Gill Sans"/>
              </a:rPr>
              <a:t>2011 </a:t>
            </a:r>
            <a:r>
              <a:rPr lang="en-US" i="1" dirty="0">
                <a:latin typeface="Gill Sans"/>
                <a:cs typeface="Gill Sans"/>
              </a:rPr>
              <a:t>year. </a:t>
            </a:r>
          </a:p>
          <a:p>
            <a:pPr marL="0" indent="0">
              <a:buNone/>
            </a:pPr>
            <a:endParaRPr lang="en-US" dirty="0" smtClean="0">
              <a:latin typeface="Gill Sans"/>
              <a:cs typeface="Gill Sans"/>
            </a:endParaRPr>
          </a:p>
          <a:p>
            <a:pPr marL="0" indent="0">
              <a:buNone/>
            </a:pPr>
            <a:r>
              <a:rPr lang="en-US" sz="2400" dirty="0" smtClean="0">
                <a:latin typeface="Gill Sans"/>
                <a:cs typeface="Gill Sans"/>
              </a:rPr>
              <a:t>8 Factors.</a:t>
            </a:r>
            <a:endParaRPr lang="en-US" sz="2400" dirty="0">
              <a:latin typeface="Gill Sans"/>
              <a:cs typeface="Gill Sans"/>
            </a:endParaRPr>
          </a:p>
          <a:p>
            <a:pPr marL="0" indent="0">
              <a:buNone/>
            </a:pPr>
            <a:r>
              <a:rPr lang="en-US" sz="2400" dirty="0" smtClean="0">
                <a:latin typeface="Gill Sans"/>
                <a:cs typeface="Gill Sans"/>
              </a:rPr>
              <a:t>Rated on 5-point Scale – very low importance to very high importance.  </a:t>
            </a:r>
            <a:endParaRPr lang="en-US" sz="2400" dirty="0">
              <a:latin typeface="Gill Sans"/>
              <a:cs typeface="Gill Sans"/>
            </a:endParaRPr>
          </a:p>
        </p:txBody>
      </p:sp>
      <p:sp>
        <p:nvSpPr>
          <p:cNvPr id="5" name="Slide Number Placeholder 4"/>
          <p:cNvSpPr>
            <a:spLocks noGrp="1"/>
          </p:cNvSpPr>
          <p:nvPr>
            <p:ph type="sldNum" sz="quarter" idx="12"/>
          </p:nvPr>
        </p:nvSpPr>
        <p:spPr/>
        <p:txBody>
          <a:bodyPr/>
          <a:lstStyle/>
          <a:p>
            <a:fld id="{B8D52518-472C-CE45-A51C-3AA0691B0616}" type="slidenum">
              <a:rPr lang="en-US" smtClean="0"/>
              <a:pPr/>
              <a:t>121</a:t>
            </a:fld>
            <a:endParaRPr lang="en-US" dirty="0"/>
          </a:p>
        </p:txBody>
      </p:sp>
    </p:spTree>
    <p:extLst>
      <p:ext uri="{BB962C8B-B14F-4D97-AF65-F5344CB8AC3E}">
        <p14:creationId xmlns:p14="http://schemas.microsoft.com/office/powerpoint/2010/main" val="3501399972"/>
      </p:ext>
    </p:extLst>
  </p:cSld>
  <p:clrMapOvr>
    <a:masterClrMapping/>
  </p:clrMapOvr>
  <p:timing>
    <p:tnLst>
      <p:par>
        <p:cTn xmlns:p14="http://schemas.microsoft.com/office/powerpoint/2010/mai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solidFill>
                  <a:srgbClr val="800000"/>
                </a:solidFill>
                <a:latin typeface="Gill Sans"/>
                <a:cs typeface="Gill Sans"/>
              </a:rPr>
              <a:t>Factors Impacting Client Erosion</a:t>
            </a:r>
            <a:endParaRPr lang="en-US" sz="3200" b="1"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069969277"/>
              </p:ext>
            </p:extLst>
          </p:nvPr>
        </p:nvGraphicFramePr>
        <p:xfrm>
          <a:off x="457200" y="1219200"/>
          <a:ext cx="8229600" cy="4982250"/>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7"/>
          <p:cNvSpPr/>
          <p:nvPr/>
        </p:nvSpPr>
        <p:spPr>
          <a:xfrm>
            <a:off x="152400" y="6259811"/>
            <a:ext cx="943212" cy="369332"/>
          </a:xfrm>
          <a:prstGeom prst="rect">
            <a:avLst/>
          </a:prstGeom>
        </p:spPr>
        <p:txBody>
          <a:bodyPr wrap="none">
            <a:spAutoFit/>
          </a:bodyPr>
          <a:lstStyle/>
          <a:p>
            <a:r>
              <a:rPr lang="en-US" sz="1800" dirty="0">
                <a:solidFill>
                  <a:srgbClr val="800000"/>
                </a:solidFill>
                <a:latin typeface="Gill Sans"/>
                <a:cs typeface="Gill Sans"/>
              </a:rPr>
              <a:t>(n = </a:t>
            </a:r>
            <a:r>
              <a:rPr lang="en-US" sz="1800" dirty="0" smtClean="0">
                <a:solidFill>
                  <a:srgbClr val="800000"/>
                </a:solidFill>
                <a:latin typeface="Gill Sans"/>
                <a:cs typeface="Gill Sans"/>
              </a:rPr>
              <a:t>69)</a:t>
            </a:r>
            <a:endParaRPr lang="en-US" sz="1800" dirty="0"/>
          </a:p>
        </p:txBody>
      </p:sp>
      <p:sp>
        <p:nvSpPr>
          <p:cNvPr id="9" name="Slide Number Placeholder 4"/>
          <p:cNvSpPr>
            <a:spLocks noGrp="1"/>
          </p:cNvSpPr>
          <p:nvPr>
            <p:ph type="sldNum" sz="quarter" idx="12"/>
          </p:nvPr>
        </p:nvSpPr>
        <p:spPr>
          <a:xfrm>
            <a:off x="6553200" y="6356351"/>
            <a:ext cx="2133600" cy="365125"/>
          </a:xfrm>
        </p:spPr>
        <p:txBody>
          <a:bodyPr/>
          <a:lstStyle/>
          <a:p>
            <a:fld id="{B8D52518-472C-CE45-A51C-3AA0691B0616}" type="slidenum">
              <a:rPr lang="en-US" smtClean="0"/>
              <a:pPr/>
              <a:t>122</a:t>
            </a:fld>
            <a:endParaRPr lang="en-US" dirty="0"/>
          </a:p>
        </p:txBody>
      </p:sp>
    </p:spTree>
    <p:extLst>
      <p:ext uri="{BB962C8B-B14F-4D97-AF65-F5344CB8AC3E}">
        <p14:creationId xmlns:p14="http://schemas.microsoft.com/office/powerpoint/2010/main" val="3913770573"/>
      </p:ext>
    </p:extLst>
  </p:cSld>
  <p:clrMapOvr>
    <a:masterClrMapping/>
  </p:clrMapOvr>
  <p:timing>
    <p:tnLst>
      <p:par>
        <p:cTn xmlns:p14="http://schemas.microsoft.com/office/powerpoint/2010/mai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3238" y="1371600"/>
            <a:ext cx="8229600" cy="1143000"/>
          </a:xfrm>
        </p:spPr>
        <p:txBody>
          <a:bodyPr>
            <a:normAutofit fontScale="90000"/>
          </a:bodyPr>
          <a:lstStyle/>
          <a:p>
            <a:r>
              <a:rPr lang="en-US" b="1" dirty="0" smtClean="0">
                <a:solidFill>
                  <a:srgbClr val="800000"/>
                </a:solidFill>
                <a:latin typeface="Gill Sans"/>
                <a:cs typeface="Gill Sans"/>
              </a:rPr>
              <a:t>Results – Part 12</a:t>
            </a:r>
            <a:br>
              <a:rPr lang="en-US" b="1" dirty="0" smtClean="0">
                <a:solidFill>
                  <a:srgbClr val="800000"/>
                </a:solidFill>
                <a:latin typeface="Gill Sans"/>
                <a:cs typeface="Gill Sans"/>
              </a:rPr>
            </a:br>
            <a:r>
              <a:rPr lang="en-US" b="1" dirty="0">
                <a:solidFill>
                  <a:srgbClr val="800000"/>
                </a:solidFill>
                <a:latin typeface="Gill Sans"/>
                <a:cs typeface="Gill Sans"/>
              </a:rPr>
              <a:t/>
            </a:r>
            <a:br>
              <a:rPr lang="en-US" b="1" dirty="0">
                <a:solidFill>
                  <a:srgbClr val="800000"/>
                </a:solidFill>
                <a:latin typeface="Gill Sans"/>
                <a:cs typeface="Gill Sans"/>
              </a:rPr>
            </a:br>
            <a:r>
              <a:rPr lang="en-US" sz="6000" b="1" dirty="0" smtClean="0">
                <a:solidFill>
                  <a:srgbClr val="800000"/>
                </a:solidFill>
                <a:latin typeface="Gill Sans"/>
                <a:cs typeface="Gill Sans"/>
              </a:rPr>
              <a:t>The Future</a:t>
            </a:r>
            <a:endParaRPr lang="en-US" sz="2200" dirty="0"/>
          </a:p>
        </p:txBody>
      </p:sp>
      <p:sp>
        <p:nvSpPr>
          <p:cNvPr id="5" name="Slide Number Placeholder 4"/>
          <p:cNvSpPr>
            <a:spLocks noGrp="1"/>
          </p:cNvSpPr>
          <p:nvPr>
            <p:ph type="sldNum" sz="quarter" idx="12"/>
          </p:nvPr>
        </p:nvSpPr>
        <p:spPr/>
        <p:txBody>
          <a:bodyPr/>
          <a:lstStyle/>
          <a:p>
            <a:fld id="{B8D52518-472C-CE45-A51C-3AA0691B0616}" type="slidenum">
              <a:rPr lang="en-US" smtClean="0"/>
              <a:pPr/>
              <a:t>123</a:t>
            </a:fld>
            <a:endParaRPr lang="en-US" dirty="0"/>
          </a:p>
        </p:txBody>
      </p:sp>
      <p:sp>
        <p:nvSpPr>
          <p:cNvPr id="4" name="Rectangle 3"/>
          <p:cNvSpPr/>
          <p:nvPr/>
        </p:nvSpPr>
        <p:spPr>
          <a:xfrm>
            <a:off x="990600" y="3810000"/>
            <a:ext cx="7315200" cy="1200328"/>
          </a:xfrm>
          <a:prstGeom prst="rect">
            <a:avLst/>
          </a:prstGeom>
        </p:spPr>
        <p:txBody>
          <a:bodyPr wrap="square">
            <a:spAutoFit/>
          </a:bodyPr>
          <a:lstStyle/>
          <a:p>
            <a:r>
              <a:rPr lang="en-US" dirty="0" smtClean="0"/>
              <a:t>RQ12. Future </a:t>
            </a:r>
            <a:r>
              <a:rPr lang="en-US" dirty="0"/>
              <a:t>of the Field – How optimistic (or pessimistic) are external EAP vendors about the future of the field and why? </a:t>
            </a:r>
          </a:p>
        </p:txBody>
      </p:sp>
    </p:spTree>
    <p:extLst>
      <p:ext uri="{BB962C8B-B14F-4D97-AF65-F5344CB8AC3E}">
        <p14:creationId xmlns:p14="http://schemas.microsoft.com/office/powerpoint/2010/main" val="157614375"/>
      </p:ext>
    </p:extLst>
  </p:cSld>
  <p:clrMapOvr>
    <a:masterClrMapping/>
  </p:clrMapOvr>
  <p:timing>
    <p:tnLst>
      <p:par>
        <p:cTn xmlns:p14="http://schemas.microsoft.com/office/powerpoint/2010/mai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gorilla card on head image.jpg"/>
          <p:cNvPicPr>
            <a:picLocks noGrp="1" noChangeAspect="1"/>
          </p:cNvPicPr>
          <p:nvPr>
            <p:ph idx="1"/>
          </p:nvPr>
        </p:nvPicPr>
        <p:blipFill>
          <a:blip r:embed="rId2"/>
          <a:srcRect l="-71221" r="-71221"/>
          <a:stretch>
            <a:fillRect/>
          </a:stretch>
        </p:blipFill>
        <p:spPr>
          <a:xfrm>
            <a:off x="1676400" y="838200"/>
            <a:ext cx="9126720" cy="5280013"/>
          </a:xfrm>
        </p:spPr>
      </p:pic>
      <p:sp>
        <p:nvSpPr>
          <p:cNvPr id="7" name="Rectangle 2"/>
          <p:cNvSpPr>
            <a:spLocks noGrp="1" noChangeArrowheads="1"/>
          </p:cNvSpPr>
          <p:nvPr>
            <p:ph type="title" idx="4294967295"/>
          </p:nvPr>
        </p:nvSpPr>
        <p:spPr>
          <a:xfrm>
            <a:off x="381000" y="1219200"/>
            <a:ext cx="3428999" cy="4495800"/>
          </a:xfrm>
        </p:spPr>
        <p:txBody>
          <a:bodyPr vert="horz" wrap="square" lIns="91440" tIns="45720" rIns="91440" bIns="45720" numCol="1" anchorCtr="0" compatLnSpc="1">
            <a:prstTxWarp prst="textNoShape">
              <a:avLst/>
            </a:prstTxWarp>
            <a:noAutofit/>
          </a:bodyPr>
          <a:lstStyle/>
          <a:p>
            <a:r>
              <a:rPr lang="en-US" sz="3200" b="1" dirty="0" smtClean="0">
                <a:solidFill>
                  <a:srgbClr val="800000"/>
                </a:solidFill>
                <a:effectLst>
                  <a:outerShdw blurRad="38100" dist="38100" dir="2700000" algn="tl">
                    <a:srgbClr val="DDDDDD"/>
                  </a:outerShdw>
                </a:effectLst>
                <a:latin typeface="Gill Sans MT" charset="0"/>
              </a:rPr>
              <a:t>Seeing the  </a:t>
            </a:r>
            <a:br>
              <a:rPr lang="en-US" sz="3200" b="1" dirty="0" smtClean="0">
                <a:solidFill>
                  <a:srgbClr val="800000"/>
                </a:solidFill>
                <a:effectLst>
                  <a:outerShdw blurRad="38100" dist="38100" dir="2700000" algn="tl">
                    <a:srgbClr val="DDDDDD"/>
                  </a:outerShdw>
                </a:effectLst>
                <a:latin typeface="Gill Sans MT" charset="0"/>
              </a:rPr>
            </a:br>
            <a:r>
              <a:rPr lang="en-US" sz="3200" b="1" dirty="0" smtClean="0">
                <a:solidFill>
                  <a:srgbClr val="800000"/>
                </a:solidFill>
                <a:effectLst>
                  <a:outerShdw blurRad="38100" dist="38100" dir="2700000" algn="tl">
                    <a:srgbClr val="DDDDDD"/>
                  </a:outerShdw>
                </a:effectLst>
                <a:latin typeface="Gill Sans MT" charset="0"/>
              </a:rPr>
              <a:t>Future</a:t>
            </a:r>
            <a:br>
              <a:rPr lang="en-US" sz="3200" b="1" dirty="0" smtClean="0">
                <a:solidFill>
                  <a:srgbClr val="800000"/>
                </a:solidFill>
                <a:effectLst>
                  <a:outerShdw blurRad="38100" dist="38100" dir="2700000" algn="tl">
                    <a:srgbClr val="DDDDDD"/>
                  </a:outerShdw>
                </a:effectLst>
                <a:latin typeface="Gill Sans MT" charset="0"/>
              </a:rPr>
            </a:br>
            <a:r>
              <a:rPr lang="en-US" sz="3200" b="1" dirty="0">
                <a:solidFill>
                  <a:srgbClr val="800000"/>
                </a:solidFill>
                <a:effectLst>
                  <a:outerShdw blurRad="38100" dist="38100" dir="2700000" algn="tl">
                    <a:srgbClr val="DDDDDD"/>
                  </a:outerShdw>
                </a:effectLst>
                <a:latin typeface="Gill Sans MT" charset="0"/>
              </a:rPr>
              <a:t/>
            </a:r>
            <a:br>
              <a:rPr lang="en-US" sz="3200" b="1" dirty="0">
                <a:solidFill>
                  <a:srgbClr val="800000"/>
                </a:solidFill>
                <a:effectLst>
                  <a:outerShdw blurRad="38100" dist="38100" dir="2700000" algn="tl">
                    <a:srgbClr val="DDDDDD"/>
                  </a:outerShdw>
                </a:effectLst>
                <a:latin typeface="Gill Sans MT" charset="0"/>
              </a:rPr>
            </a:br>
            <a:r>
              <a:rPr lang="en-US" sz="2800" b="1" dirty="0" smtClean="0">
                <a:effectLst>
                  <a:outerShdw blurRad="38100" dist="38100" dir="2700000" algn="tl">
                    <a:srgbClr val="DDDDDD"/>
                  </a:outerShdw>
                </a:effectLst>
                <a:latin typeface="Gill Sans MT" charset="0"/>
              </a:rPr>
              <a:t>Survey Question:</a:t>
            </a:r>
            <a:br>
              <a:rPr lang="en-US" sz="2800" b="1" dirty="0" smtClean="0">
                <a:effectLst>
                  <a:outerShdw blurRad="38100" dist="38100" dir="2700000" algn="tl">
                    <a:srgbClr val="DDDDDD"/>
                  </a:outerShdw>
                </a:effectLst>
                <a:latin typeface="Gill Sans MT" charset="0"/>
              </a:rPr>
            </a:br>
            <a:r>
              <a:rPr lang="en-US" sz="3200" dirty="0">
                <a:solidFill>
                  <a:srgbClr val="800000"/>
                </a:solidFill>
                <a:effectLst>
                  <a:outerShdw blurRad="38100" dist="38100" dir="2700000" algn="tl">
                    <a:srgbClr val="DDDDDD"/>
                  </a:outerShdw>
                </a:effectLst>
                <a:latin typeface="Gill Sans MT" charset="0"/>
              </a:rPr>
              <a:t/>
            </a:r>
            <a:br>
              <a:rPr lang="en-US" sz="3200" dirty="0">
                <a:solidFill>
                  <a:srgbClr val="800000"/>
                </a:solidFill>
                <a:effectLst>
                  <a:outerShdw blurRad="38100" dist="38100" dir="2700000" algn="tl">
                    <a:srgbClr val="DDDDDD"/>
                  </a:outerShdw>
                </a:effectLst>
                <a:latin typeface="Gill Sans MT" charset="0"/>
              </a:rPr>
            </a:br>
            <a:r>
              <a:rPr lang="en-US" sz="3200" i="1" dirty="0"/>
              <a:t>What is your level of optimism about the future of the external EAP industry?</a:t>
            </a:r>
          </a:p>
        </p:txBody>
      </p:sp>
      <p:sp>
        <p:nvSpPr>
          <p:cNvPr id="6" name="Slide Number Placeholder 4"/>
          <p:cNvSpPr>
            <a:spLocks noGrp="1"/>
          </p:cNvSpPr>
          <p:nvPr>
            <p:ph type="sldNum" sz="quarter" idx="12"/>
          </p:nvPr>
        </p:nvSpPr>
        <p:spPr>
          <a:xfrm>
            <a:off x="6553200" y="6356351"/>
            <a:ext cx="2133600" cy="365125"/>
          </a:xfrm>
        </p:spPr>
        <p:txBody>
          <a:bodyPr/>
          <a:lstStyle/>
          <a:p>
            <a:fld id="{B8D52518-472C-CE45-A51C-3AA0691B0616}" type="slidenum">
              <a:rPr lang="en-US" smtClean="0"/>
              <a:pPr/>
              <a:t>124</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850564372"/>
              </p:ext>
            </p:extLst>
          </p:nvPr>
        </p:nvGraphicFramePr>
        <p:xfrm>
          <a:off x="476186" y="1418939"/>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p:cNvSpPr>
            <a:spLocks noGrp="1"/>
          </p:cNvSpPr>
          <p:nvPr>
            <p:ph type="sldNum" sz="quarter" idx="12"/>
          </p:nvPr>
        </p:nvSpPr>
        <p:spPr/>
        <p:txBody>
          <a:bodyPr/>
          <a:lstStyle/>
          <a:p>
            <a:fld id="{B8D52518-472C-CE45-A51C-3AA0691B0616}" type="slidenum">
              <a:rPr lang="en-US" smtClean="0"/>
              <a:pPr/>
              <a:t>125</a:t>
            </a:fld>
            <a:endParaRPr lang="en-US" dirty="0"/>
          </a:p>
        </p:txBody>
      </p:sp>
      <p:sp>
        <p:nvSpPr>
          <p:cNvPr id="8" name="Title 1"/>
          <p:cNvSpPr txBox="1">
            <a:spLocks/>
          </p:cNvSpPr>
          <p:nvPr/>
        </p:nvSpPr>
        <p:spPr>
          <a:xfrm>
            <a:off x="457200" y="228600"/>
            <a:ext cx="8229600" cy="1143000"/>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b="1" dirty="0" smtClean="0">
                <a:solidFill>
                  <a:srgbClr val="800000"/>
                </a:solidFill>
                <a:latin typeface="Gill Sans"/>
                <a:cs typeface="Gill Sans"/>
              </a:rPr>
              <a:t>Forecasting the Future of EAP Field</a:t>
            </a:r>
            <a:endParaRPr lang="en-US" sz="3200" dirty="0"/>
          </a:p>
        </p:txBody>
      </p:sp>
      <p:sp>
        <p:nvSpPr>
          <p:cNvPr id="7" name="Rectangle 6"/>
          <p:cNvSpPr/>
          <p:nvPr/>
        </p:nvSpPr>
        <p:spPr>
          <a:xfrm>
            <a:off x="152400" y="6259811"/>
            <a:ext cx="943212" cy="369332"/>
          </a:xfrm>
          <a:prstGeom prst="rect">
            <a:avLst/>
          </a:prstGeom>
        </p:spPr>
        <p:txBody>
          <a:bodyPr wrap="none">
            <a:spAutoFit/>
          </a:bodyPr>
          <a:lstStyle/>
          <a:p>
            <a:r>
              <a:rPr lang="en-US" sz="1800" dirty="0">
                <a:solidFill>
                  <a:srgbClr val="800000"/>
                </a:solidFill>
                <a:latin typeface="Gill Sans"/>
                <a:cs typeface="Gill Sans"/>
              </a:rPr>
              <a:t>(n = </a:t>
            </a:r>
            <a:r>
              <a:rPr lang="en-US" sz="1800" dirty="0" smtClean="0">
                <a:solidFill>
                  <a:srgbClr val="800000"/>
                </a:solidFill>
                <a:latin typeface="Gill Sans"/>
                <a:cs typeface="Gill Sans"/>
              </a:rPr>
              <a:t>69)</a:t>
            </a:r>
            <a:endParaRPr lang="en-US" sz="1800" dirty="0"/>
          </a:p>
        </p:txBody>
      </p:sp>
    </p:spTree>
    <p:extLst>
      <p:ext uri="{BB962C8B-B14F-4D97-AF65-F5344CB8AC3E}">
        <p14:creationId xmlns:p14="http://schemas.microsoft.com/office/powerpoint/2010/main" val="4011305756"/>
      </p:ext>
    </p:extLst>
  </p:cSld>
  <p:clrMapOvr>
    <a:masterClrMapping/>
  </p:clrMapOvr>
  <p:timing>
    <p:tnLst>
      <p:par>
        <p:cTn xmlns:p14="http://schemas.microsoft.com/office/powerpoint/2010/mai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solidFill>
                  <a:srgbClr val="800000"/>
                </a:solidFill>
                <a:latin typeface="Gill Sans"/>
                <a:cs typeface="Gill Sans"/>
              </a:rPr>
              <a:t>Future: Qualitative Comments</a:t>
            </a:r>
            <a:br>
              <a:rPr lang="en-US" sz="3200" b="1" dirty="0" smtClean="0">
                <a:solidFill>
                  <a:srgbClr val="800000"/>
                </a:solidFill>
                <a:latin typeface="Gill Sans"/>
                <a:cs typeface="Gill Sans"/>
              </a:rPr>
            </a:br>
            <a:r>
              <a:rPr lang="en-US" sz="3200" b="1" dirty="0" smtClean="0">
                <a:solidFill>
                  <a:srgbClr val="800000"/>
                </a:solidFill>
                <a:latin typeface="Gill Sans"/>
                <a:cs typeface="Gill Sans"/>
              </a:rPr>
              <a:t>Theme 1- Low Prices</a:t>
            </a:r>
            <a:endParaRPr lang="en-US" sz="3200" b="1" dirty="0"/>
          </a:p>
        </p:txBody>
      </p:sp>
      <p:sp>
        <p:nvSpPr>
          <p:cNvPr id="4" name="Content Placeholder 3"/>
          <p:cNvSpPr>
            <a:spLocks noGrp="1"/>
          </p:cNvSpPr>
          <p:nvPr>
            <p:ph sz="half" idx="2"/>
          </p:nvPr>
        </p:nvSpPr>
        <p:spPr>
          <a:xfrm>
            <a:off x="457200" y="1676400"/>
            <a:ext cx="7848600" cy="4832351"/>
          </a:xfrm>
        </p:spPr>
        <p:txBody>
          <a:bodyPr>
            <a:noAutofit/>
          </a:bodyPr>
          <a:lstStyle/>
          <a:p>
            <a:r>
              <a:rPr lang="en-US" sz="1800" i="1" dirty="0" smtClean="0"/>
              <a:t>The </a:t>
            </a:r>
            <a:r>
              <a:rPr lang="en-US" sz="1800" i="1" dirty="0"/>
              <a:t>main concern is [too low] pricing schemes. </a:t>
            </a:r>
            <a:r>
              <a:rPr lang="en-US" sz="1800" i="1" dirty="0" smtClean="0"/>
              <a:t>{Global</a:t>
            </a:r>
            <a:r>
              <a:rPr lang="en-US" sz="1800" i="1" dirty="0"/>
              <a:t>}</a:t>
            </a:r>
            <a:endParaRPr lang="en-US" sz="1800" dirty="0"/>
          </a:p>
          <a:p>
            <a:r>
              <a:rPr lang="en-US" sz="1800" i="1" dirty="0"/>
              <a:t>As a local / regional EAP provider, we are loosing too many accounts to "Free" EAP's. {</a:t>
            </a:r>
            <a:r>
              <a:rPr lang="en-US" sz="1800" i="1" dirty="0" smtClean="0"/>
              <a:t>Local</a:t>
            </a:r>
            <a:r>
              <a:rPr lang="en-US" sz="1800" i="1" dirty="0"/>
              <a:t>}</a:t>
            </a:r>
            <a:endParaRPr lang="en-US" sz="1800" dirty="0"/>
          </a:p>
          <a:p>
            <a:r>
              <a:rPr lang="en-US" sz="1800" i="1" dirty="0"/>
              <a:t>EAP is getting more and more embedded in the Insurance Plans for most national companies. </a:t>
            </a:r>
            <a:r>
              <a:rPr lang="en-US" sz="1800" i="1" dirty="0" smtClean="0"/>
              <a:t>{Local</a:t>
            </a:r>
            <a:r>
              <a:rPr lang="en-US" sz="1800" i="1" dirty="0"/>
              <a:t>}</a:t>
            </a:r>
            <a:endParaRPr lang="en-US" sz="1800" dirty="0"/>
          </a:p>
          <a:p>
            <a:r>
              <a:rPr lang="en-US" sz="1800" i="1" dirty="0"/>
              <a:t>Brokers/consultants are pushing rates to levels that are unrealistic based on customer demands and quality.  Product continues to be compromised due to steady rate [product price] decreases.  At some point we as an industry need to join forces to challenge this downward spiral. </a:t>
            </a:r>
            <a:r>
              <a:rPr lang="en-US" sz="1800" i="1" dirty="0" smtClean="0"/>
              <a:t>{National</a:t>
            </a:r>
            <a:r>
              <a:rPr lang="en-US" sz="1800" i="1" dirty="0"/>
              <a:t>}</a:t>
            </a:r>
            <a:endParaRPr lang="en-US" sz="1800" dirty="0"/>
          </a:p>
          <a:p>
            <a:r>
              <a:rPr lang="en-US" sz="1800" i="1" dirty="0"/>
              <a:t>Our fees are diminished to the extent that brokers won't talk to EAP's because there is nothing in it for them financially. </a:t>
            </a:r>
            <a:r>
              <a:rPr lang="en-US" sz="1800" i="1" dirty="0" smtClean="0"/>
              <a:t>{Local</a:t>
            </a:r>
            <a:r>
              <a:rPr lang="en-US" sz="1800" i="1" dirty="0"/>
              <a:t>}</a:t>
            </a:r>
            <a:endParaRPr lang="en-US" sz="1800" dirty="0"/>
          </a:p>
          <a:p>
            <a:r>
              <a:rPr lang="en-US" sz="1800" i="1" dirty="0"/>
              <a:t>External EAP's in Canada are an accepted and expected part of an organization's benefit plan.  The challenge is around the commoditization of EAP. </a:t>
            </a:r>
            <a:r>
              <a:rPr lang="en-US" sz="1800" i="1" dirty="0" smtClean="0"/>
              <a:t>{National}</a:t>
            </a:r>
            <a:endParaRPr lang="en-US" sz="1800" dirty="0"/>
          </a:p>
        </p:txBody>
      </p:sp>
      <p:sp>
        <p:nvSpPr>
          <p:cNvPr id="5" name="Slide Number Placeholder 4"/>
          <p:cNvSpPr>
            <a:spLocks noGrp="1"/>
          </p:cNvSpPr>
          <p:nvPr>
            <p:ph type="sldNum" sz="quarter" idx="12"/>
          </p:nvPr>
        </p:nvSpPr>
        <p:spPr/>
        <p:txBody>
          <a:bodyPr/>
          <a:lstStyle/>
          <a:p>
            <a:fld id="{B8D52518-472C-CE45-A51C-3AA0691B0616}" type="slidenum">
              <a:rPr lang="en-US" smtClean="0"/>
              <a:pPr/>
              <a:t>126</a:t>
            </a:fld>
            <a:endParaRPr lang="en-US" dirty="0"/>
          </a:p>
        </p:txBody>
      </p:sp>
    </p:spTree>
    <p:extLst>
      <p:ext uri="{BB962C8B-B14F-4D97-AF65-F5344CB8AC3E}">
        <p14:creationId xmlns:p14="http://schemas.microsoft.com/office/powerpoint/2010/main" val="452900410"/>
      </p:ext>
    </p:extLst>
  </p:cSld>
  <p:clrMapOvr>
    <a:masterClrMapping/>
  </p:clrMapOvr>
  <p:timing>
    <p:tnLst>
      <p:par>
        <p:cTn xmlns:p14="http://schemas.microsoft.com/office/powerpoint/2010/mai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solidFill>
                  <a:srgbClr val="800000"/>
                </a:solidFill>
                <a:latin typeface="Gill Sans"/>
                <a:cs typeface="Gill Sans"/>
              </a:rPr>
              <a:t>Future: Qualitative Comments</a:t>
            </a:r>
            <a:br>
              <a:rPr lang="en-US" sz="3200" b="1" dirty="0" smtClean="0">
                <a:solidFill>
                  <a:srgbClr val="800000"/>
                </a:solidFill>
                <a:latin typeface="Gill Sans"/>
                <a:cs typeface="Gill Sans"/>
              </a:rPr>
            </a:br>
            <a:r>
              <a:rPr lang="en-US" sz="3200" b="1" dirty="0" smtClean="0">
                <a:solidFill>
                  <a:srgbClr val="800000"/>
                </a:solidFill>
                <a:latin typeface="Gill Sans"/>
                <a:cs typeface="Gill Sans"/>
              </a:rPr>
              <a:t>Theme 2 – Integration and Workplace</a:t>
            </a:r>
            <a:endParaRPr lang="en-US" sz="3200" b="1" dirty="0"/>
          </a:p>
        </p:txBody>
      </p:sp>
      <p:sp>
        <p:nvSpPr>
          <p:cNvPr id="4" name="Content Placeholder 3"/>
          <p:cNvSpPr>
            <a:spLocks noGrp="1"/>
          </p:cNvSpPr>
          <p:nvPr>
            <p:ph sz="half" idx="2"/>
          </p:nvPr>
        </p:nvSpPr>
        <p:spPr>
          <a:xfrm>
            <a:off x="457200" y="1676400"/>
            <a:ext cx="7848600" cy="4832351"/>
          </a:xfrm>
        </p:spPr>
        <p:txBody>
          <a:bodyPr>
            <a:noAutofit/>
          </a:bodyPr>
          <a:lstStyle/>
          <a:p>
            <a:r>
              <a:rPr lang="en-US" sz="1800" i="1" dirty="0"/>
              <a:t>EAP core services are in a mature market.  Thus, peripheral services – CIR [crisis intervention response], SAP [substance abuse program], Work/Life, and Wellness – provide room for growth. </a:t>
            </a:r>
            <a:r>
              <a:rPr lang="en-US" sz="1800" i="1" dirty="0" smtClean="0"/>
              <a:t>{National</a:t>
            </a:r>
            <a:r>
              <a:rPr lang="en-US" sz="1800" i="1" dirty="0"/>
              <a:t>}</a:t>
            </a:r>
            <a:endParaRPr lang="en-US" sz="1800" dirty="0"/>
          </a:p>
          <a:p>
            <a:r>
              <a:rPr lang="en-US" sz="1800" i="1" dirty="0"/>
              <a:t>If EAP's can expand their role into the psychosocial aspect of behavior change relative to physical health related behavior </a:t>
            </a:r>
            <a:r>
              <a:rPr lang="en-US" sz="1800" i="1" dirty="0" smtClean="0"/>
              <a:t>change. {National</a:t>
            </a:r>
            <a:r>
              <a:rPr lang="en-US" sz="1800" i="1" dirty="0"/>
              <a:t>}</a:t>
            </a:r>
            <a:endParaRPr lang="en-US" sz="1800" dirty="0"/>
          </a:p>
          <a:p>
            <a:r>
              <a:rPr lang="en-US" sz="1800" i="1" dirty="0"/>
              <a:t>EAP is well known and well embedded in the workplace.  EAPs have also expanded their offerings to include Work/Life, mediation, ID theft, etc. in order to maintain high visibility. </a:t>
            </a:r>
            <a:r>
              <a:rPr lang="en-US" sz="1800" i="1" dirty="0" smtClean="0"/>
              <a:t>{Global</a:t>
            </a:r>
            <a:r>
              <a:rPr lang="en-US" sz="1800" i="1" dirty="0"/>
              <a:t>}</a:t>
            </a:r>
            <a:endParaRPr lang="en-US" sz="1800" dirty="0"/>
          </a:p>
          <a:p>
            <a:r>
              <a:rPr lang="en-US" sz="1800" i="1" dirty="0"/>
              <a:t>Productivity will always be important to American businesses and is becoming increasingly important to global competition. As US health care reform is worked out and the US emerges from the current economic downturn, employer benefit and HR professionals will focus more of their attention on these issues. </a:t>
            </a:r>
            <a:r>
              <a:rPr lang="en-US" sz="1800" i="1" dirty="0" smtClean="0"/>
              <a:t>{National</a:t>
            </a:r>
            <a:r>
              <a:rPr lang="en-US" sz="1800" i="1" dirty="0"/>
              <a:t>}</a:t>
            </a:r>
            <a:endParaRPr lang="en-US" sz="1800" dirty="0"/>
          </a:p>
          <a:p>
            <a:r>
              <a:rPr lang="en-US" sz="1800" i="1" dirty="0"/>
              <a:t>I am optimistic about the EAP field, if EAPs focus on behavioral risk management and productivity. </a:t>
            </a:r>
            <a:r>
              <a:rPr lang="en-US" sz="1800" i="1" dirty="0" smtClean="0"/>
              <a:t>{Local</a:t>
            </a:r>
            <a:r>
              <a:rPr lang="en-US" sz="1800" i="1" dirty="0"/>
              <a:t>}</a:t>
            </a:r>
            <a:endParaRPr lang="en-US" sz="1800" dirty="0"/>
          </a:p>
        </p:txBody>
      </p:sp>
      <p:sp>
        <p:nvSpPr>
          <p:cNvPr id="5" name="Slide Number Placeholder 4"/>
          <p:cNvSpPr>
            <a:spLocks noGrp="1"/>
          </p:cNvSpPr>
          <p:nvPr>
            <p:ph type="sldNum" sz="quarter" idx="12"/>
          </p:nvPr>
        </p:nvSpPr>
        <p:spPr/>
        <p:txBody>
          <a:bodyPr/>
          <a:lstStyle/>
          <a:p>
            <a:fld id="{B8D52518-472C-CE45-A51C-3AA0691B0616}" type="slidenum">
              <a:rPr lang="en-US" smtClean="0"/>
              <a:pPr/>
              <a:t>127</a:t>
            </a:fld>
            <a:endParaRPr lang="en-US" dirty="0"/>
          </a:p>
        </p:txBody>
      </p:sp>
    </p:spTree>
    <p:extLst>
      <p:ext uri="{BB962C8B-B14F-4D97-AF65-F5344CB8AC3E}">
        <p14:creationId xmlns:p14="http://schemas.microsoft.com/office/powerpoint/2010/main" val="2891955839"/>
      </p:ext>
    </p:extLst>
  </p:cSld>
  <p:clrMapOvr>
    <a:masterClrMapping/>
  </p:clrMapOvr>
  <p:timing>
    <p:tnLst>
      <p:par>
        <p:cTn xmlns:p14="http://schemas.microsoft.com/office/powerpoint/2010/mai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solidFill>
                  <a:srgbClr val="800000"/>
                </a:solidFill>
                <a:latin typeface="Gill Sans"/>
                <a:cs typeface="Gill Sans"/>
              </a:rPr>
              <a:t>Future: Qualitative Comments</a:t>
            </a:r>
            <a:br>
              <a:rPr lang="en-US" sz="3200" b="1" dirty="0" smtClean="0">
                <a:solidFill>
                  <a:srgbClr val="800000"/>
                </a:solidFill>
                <a:latin typeface="Gill Sans"/>
                <a:cs typeface="Gill Sans"/>
              </a:rPr>
            </a:br>
            <a:r>
              <a:rPr lang="en-US" sz="3200" b="1" dirty="0" smtClean="0">
                <a:solidFill>
                  <a:srgbClr val="800000"/>
                </a:solidFill>
                <a:latin typeface="Gill Sans"/>
                <a:cs typeface="Gill Sans"/>
              </a:rPr>
              <a:t>Theme 3 – Adaptation to Trends</a:t>
            </a:r>
            <a:endParaRPr lang="en-US" sz="3200" b="1" dirty="0"/>
          </a:p>
        </p:txBody>
      </p:sp>
      <p:sp>
        <p:nvSpPr>
          <p:cNvPr id="4" name="Content Placeholder 3"/>
          <p:cNvSpPr>
            <a:spLocks noGrp="1"/>
          </p:cNvSpPr>
          <p:nvPr>
            <p:ph sz="half" idx="2"/>
          </p:nvPr>
        </p:nvSpPr>
        <p:spPr>
          <a:xfrm>
            <a:off x="457200" y="1676400"/>
            <a:ext cx="7848600" cy="4832351"/>
          </a:xfrm>
        </p:spPr>
        <p:txBody>
          <a:bodyPr>
            <a:noAutofit/>
          </a:bodyPr>
          <a:lstStyle/>
          <a:p>
            <a:r>
              <a:rPr lang="en-US" sz="1800" i="1" dirty="0"/>
              <a:t>We need to adapt our skills to the changing needs of the workforce and employers. </a:t>
            </a:r>
            <a:r>
              <a:rPr lang="en-US" sz="1800" i="1" dirty="0" smtClean="0"/>
              <a:t>{Regional</a:t>
            </a:r>
            <a:r>
              <a:rPr lang="en-US" sz="1800" i="1" dirty="0"/>
              <a:t>}</a:t>
            </a:r>
            <a:endParaRPr lang="en-US" sz="1800" dirty="0"/>
          </a:p>
          <a:p>
            <a:r>
              <a:rPr lang="en-US" sz="1800" i="1" dirty="0"/>
              <a:t>EAPs simply need to redefine/reenergize their value propositions and speak genuinely and truthfully to the value of EAP programming.  </a:t>
            </a:r>
            <a:r>
              <a:rPr lang="en-US" sz="1800" i="1" dirty="0" smtClean="0"/>
              <a:t>{Regional</a:t>
            </a:r>
            <a:r>
              <a:rPr lang="en-US" sz="1800" i="1" dirty="0"/>
              <a:t>}</a:t>
            </a:r>
            <a:endParaRPr lang="en-US" sz="1800" dirty="0"/>
          </a:p>
          <a:p>
            <a:r>
              <a:rPr lang="en-US" sz="1800" i="1" dirty="0"/>
              <a:t>Fewer regional competitors combined with the growth of the wellness industry has created further opportunities for differentiation and increased interest in hands-on behavioral health services. </a:t>
            </a:r>
            <a:r>
              <a:rPr lang="en-US" sz="1800" i="1" dirty="0" smtClean="0"/>
              <a:t>{Regional</a:t>
            </a:r>
            <a:r>
              <a:rPr lang="en-US" sz="1800" i="1" dirty="0"/>
              <a:t>}</a:t>
            </a:r>
            <a:endParaRPr lang="en-US" sz="1800" dirty="0"/>
          </a:p>
          <a:p>
            <a:r>
              <a:rPr lang="en-US" sz="1800" i="1" dirty="0"/>
              <a:t>Technology will facilitate more conversations and can support therapists in reaching clients wherever they are and whenever they want.  As service modalities expand and the reach into digital lengthens, EAPs have great potential to grow their role as trusted experts and to increase the mental health support they offer to their clients. </a:t>
            </a:r>
            <a:r>
              <a:rPr lang="en-US" sz="1800" i="1" dirty="0" smtClean="0"/>
              <a:t>{National</a:t>
            </a:r>
            <a:r>
              <a:rPr lang="en-US" sz="1800" i="1" dirty="0"/>
              <a:t>}</a:t>
            </a:r>
            <a:endParaRPr lang="en-US" sz="1800" dirty="0"/>
          </a:p>
          <a:p>
            <a:endParaRPr lang="en-US" sz="1800" dirty="0"/>
          </a:p>
        </p:txBody>
      </p:sp>
      <p:sp>
        <p:nvSpPr>
          <p:cNvPr id="5" name="Slide Number Placeholder 4"/>
          <p:cNvSpPr>
            <a:spLocks noGrp="1"/>
          </p:cNvSpPr>
          <p:nvPr>
            <p:ph type="sldNum" sz="quarter" idx="12"/>
          </p:nvPr>
        </p:nvSpPr>
        <p:spPr/>
        <p:txBody>
          <a:bodyPr/>
          <a:lstStyle/>
          <a:p>
            <a:fld id="{B8D52518-472C-CE45-A51C-3AA0691B0616}" type="slidenum">
              <a:rPr lang="en-US" smtClean="0"/>
              <a:pPr/>
              <a:t>128</a:t>
            </a:fld>
            <a:endParaRPr lang="en-US" dirty="0"/>
          </a:p>
        </p:txBody>
      </p:sp>
    </p:spTree>
    <p:extLst>
      <p:ext uri="{BB962C8B-B14F-4D97-AF65-F5344CB8AC3E}">
        <p14:creationId xmlns:p14="http://schemas.microsoft.com/office/powerpoint/2010/main" val="2891955839"/>
      </p:ext>
    </p:extLst>
  </p:cSld>
  <p:clrMapOvr>
    <a:masterClrMapping/>
  </p:clrMapOvr>
  <p:timing>
    <p:tnLst>
      <p:par>
        <p:cTn xmlns:p14="http://schemas.microsoft.com/office/powerpoint/2010/mai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8339" y="1676400"/>
            <a:ext cx="7939743" cy="1143000"/>
          </a:xfrm>
        </p:spPr>
        <p:txBody>
          <a:bodyPr vert="horz" wrap="square" lIns="91440" tIns="45720" rIns="91440" bIns="45720" numCol="1" anchorCtr="0" compatLnSpc="1">
            <a:prstTxWarp prst="textNoShape">
              <a:avLst/>
            </a:prstTxWarp>
            <a:normAutofit fontScale="90000"/>
          </a:bodyPr>
          <a:lstStyle/>
          <a:p>
            <a:r>
              <a:rPr lang="en-US" sz="3900" dirty="0" smtClean="0">
                <a:effectLst>
                  <a:outerShdw blurRad="38100" dist="38100" dir="2700000" algn="tl">
                    <a:srgbClr val="DDDDDD"/>
                  </a:outerShdw>
                </a:effectLst>
                <a:latin typeface="Gill Sans MT" charset="0"/>
              </a:rPr>
              <a:t/>
            </a:r>
            <a:br>
              <a:rPr lang="en-US" sz="3900" dirty="0" smtClean="0">
                <a:effectLst>
                  <a:outerShdw blurRad="38100" dist="38100" dir="2700000" algn="tl">
                    <a:srgbClr val="DDDDDD"/>
                  </a:outerShdw>
                </a:effectLst>
                <a:latin typeface="Gill Sans MT" charset="0"/>
              </a:rPr>
            </a:br>
            <a:r>
              <a:rPr lang="en-US" sz="3900" b="1" dirty="0" smtClean="0">
                <a:effectLst>
                  <a:outerShdw blurRad="38100" dist="38100" dir="2700000" algn="tl">
                    <a:srgbClr val="DDDDDD"/>
                  </a:outerShdw>
                </a:effectLst>
                <a:latin typeface="Gill Sans MT" charset="0"/>
              </a:rPr>
              <a:t/>
            </a:r>
            <a:br>
              <a:rPr lang="en-US" sz="3900" b="1" dirty="0" smtClean="0">
                <a:effectLst>
                  <a:outerShdw blurRad="38100" dist="38100" dir="2700000" algn="tl">
                    <a:srgbClr val="DDDDDD"/>
                  </a:outerShdw>
                </a:effectLst>
                <a:latin typeface="Gill Sans MT" charset="0"/>
              </a:rPr>
            </a:br>
            <a:r>
              <a:rPr lang="en-US" sz="5300" b="1" dirty="0" smtClean="0">
                <a:solidFill>
                  <a:srgbClr val="800000"/>
                </a:solidFill>
                <a:effectLst>
                  <a:outerShdw blurRad="38100" dist="38100" dir="2700000" algn="tl">
                    <a:srgbClr val="DDDDDD"/>
                  </a:outerShdw>
                </a:effectLst>
                <a:latin typeface="Gill Sans"/>
                <a:cs typeface="Gill Sans"/>
              </a:rPr>
              <a:t>Part 3</a:t>
            </a:r>
            <a:br>
              <a:rPr lang="en-US" sz="5300" b="1" dirty="0" smtClean="0">
                <a:solidFill>
                  <a:srgbClr val="800000"/>
                </a:solidFill>
                <a:effectLst>
                  <a:outerShdw blurRad="38100" dist="38100" dir="2700000" algn="tl">
                    <a:srgbClr val="DDDDDD"/>
                  </a:outerShdw>
                </a:effectLst>
                <a:latin typeface="Gill Sans"/>
                <a:cs typeface="Gill Sans"/>
              </a:rPr>
            </a:br>
            <a:r>
              <a:rPr lang="en-US" sz="5300" b="1" dirty="0" smtClean="0">
                <a:solidFill>
                  <a:srgbClr val="800000"/>
                </a:solidFill>
                <a:effectLst>
                  <a:outerShdw blurRad="38100" dist="38100" dir="2700000" algn="tl">
                    <a:srgbClr val="DDDDDD"/>
                  </a:outerShdw>
                </a:effectLst>
                <a:latin typeface="Gill Sans"/>
                <a:cs typeface="Gill Sans"/>
              </a:rPr>
              <a:t/>
            </a:r>
            <a:br>
              <a:rPr lang="en-US" sz="5300" b="1" dirty="0" smtClean="0">
                <a:solidFill>
                  <a:srgbClr val="800000"/>
                </a:solidFill>
                <a:effectLst>
                  <a:outerShdw blurRad="38100" dist="38100" dir="2700000" algn="tl">
                    <a:srgbClr val="DDDDDD"/>
                  </a:outerShdw>
                </a:effectLst>
                <a:latin typeface="Gill Sans"/>
                <a:cs typeface="Gill Sans"/>
              </a:rPr>
            </a:br>
            <a:r>
              <a:rPr lang="en-US" sz="6000" b="1" dirty="0" smtClean="0">
                <a:solidFill>
                  <a:srgbClr val="800000"/>
                </a:solidFill>
                <a:effectLst>
                  <a:outerShdw blurRad="38100" dist="38100" dir="2700000" algn="tl">
                    <a:srgbClr val="DDDDDD"/>
                  </a:outerShdw>
                </a:effectLst>
                <a:latin typeface="Gill Sans"/>
                <a:cs typeface="Gill Sans"/>
              </a:rPr>
              <a:t>Themes in Findings</a:t>
            </a:r>
            <a:endParaRPr lang="en-US" sz="6000" b="1" dirty="0">
              <a:solidFill>
                <a:srgbClr val="800000"/>
              </a:solidFill>
              <a:effectLst>
                <a:outerShdw blurRad="38100" dist="38100" dir="2700000" algn="tl">
                  <a:srgbClr val="DDDDDD"/>
                </a:outerShdw>
              </a:effectLst>
              <a:latin typeface="Gill Sans"/>
              <a:cs typeface="Gill Sans"/>
            </a:endParaRPr>
          </a:p>
        </p:txBody>
      </p:sp>
      <p:sp>
        <p:nvSpPr>
          <p:cNvPr id="4" name="Slide Number Placeholder 3"/>
          <p:cNvSpPr>
            <a:spLocks noGrp="1"/>
          </p:cNvSpPr>
          <p:nvPr>
            <p:ph type="sldNum" sz="quarter" idx="12"/>
          </p:nvPr>
        </p:nvSpPr>
        <p:spPr/>
        <p:txBody>
          <a:bodyPr/>
          <a:lstStyle/>
          <a:p>
            <a:fld id="{B8D52518-472C-CE45-A51C-3AA0691B0616}" type="slidenum">
              <a:rPr lang="en-US" smtClean="0"/>
              <a:pPr/>
              <a:t>129</a:t>
            </a:fld>
            <a:endParaRPr lang="en-US" dirty="0"/>
          </a:p>
        </p:txBody>
      </p:sp>
    </p:spTree>
    <p:extLst>
      <p:ext uri="{BB962C8B-B14F-4D97-AF65-F5344CB8AC3E}">
        <p14:creationId xmlns:p14="http://schemas.microsoft.com/office/powerpoint/2010/main" val="389232959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1143000"/>
          </a:xfrm>
        </p:spPr>
        <p:txBody>
          <a:bodyPr>
            <a:normAutofit/>
          </a:bodyPr>
          <a:lstStyle/>
          <a:p>
            <a:r>
              <a:rPr lang="en-US" sz="3200" b="1" dirty="0" smtClean="0">
                <a:solidFill>
                  <a:srgbClr val="800000"/>
                </a:solidFill>
                <a:latin typeface="Gill Sans"/>
                <a:cs typeface="Gill Sans"/>
              </a:rPr>
              <a:t>Significance of Study Sample: </a:t>
            </a:r>
            <a:br>
              <a:rPr lang="en-US" sz="3200" b="1" dirty="0" smtClean="0">
                <a:solidFill>
                  <a:srgbClr val="800000"/>
                </a:solidFill>
                <a:latin typeface="Gill Sans"/>
                <a:cs typeface="Gill Sans"/>
              </a:rPr>
            </a:br>
            <a:r>
              <a:rPr lang="en-US" sz="3200" b="1" dirty="0" smtClean="0">
                <a:solidFill>
                  <a:srgbClr val="800000"/>
                </a:solidFill>
                <a:latin typeface="Gill Sans"/>
                <a:cs typeface="Gill Sans"/>
              </a:rPr>
              <a:t>N with client population data</a:t>
            </a:r>
            <a:endParaRPr lang="en-US" sz="3200" dirty="0"/>
          </a:p>
        </p:txBody>
      </p:sp>
      <p:sp>
        <p:nvSpPr>
          <p:cNvPr id="5" name="Slide Number Placeholder 4"/>
          <p:cNvSpPr>
            <a:spLocks noGrp="1"/>
          </p:cNvSpPr>
          <p:nvPr>
            <p:ph type="sldNum" sz="quarter" idx="12"/>
          </p:nvPr>
        </p:nvSpPr>
        <p:spPr/>
        <p:txBody>
          <a:bodyPr/>
          <a:lstStyle/>
          <a:p>
            <a:fld id="{B8D52518-472C-CE45-A51C-3AA0691B0616}" type="slidenum">
              <a:rPr lang="en-US" smtClean="0"/>
              <a:pPr/>
              <a:t>13</a:t>
            </a:fld>
            <a:endParaRPr lang="en-US" dirty="0"/>
          </a:p>
        </p:txBody>
      </p:sp>
      <p:sp>
        <p:nvSpPr>
          <p:cNvPr id="3" name="Content Placeholder 2"/>
          <p:cNvSpPr>
            <a:spLocks noGrp="1"/>
          </p:cNvSpPr>
          <p:nvPr>
            <p:ph idx="1"/>
          </p:nvPr>
        </p:nvSpPr>
        <p:spPr>
          <a:xfrm>
            <a:off x="609600" y="1295400"/>
            <a:ext cx="8229600" cy="5333999"/>
          </a:xfrm>
        </p:spPr>
        <p:txBody>
          <a:bodyPr>
            <a:normAutofit/>
          </a:bodyPr>
          <a:lstStyle/>
          <a:p>
            <a:pPr marL="0" indent="0">
              <a:spcBef>
                <a:spcPts val="0"/>
              </a:spcBef>
              <a:buNone/>
            </a:pPr>
            <a:r>
              <a:rPr lang="en-US" sz="2800" dirty="0" smtClean="0">
                <a:latin typeface="Gill Sans"/>
                <a:cs typeface="Gill Sans"/>
              </a:rPr>
              <a:t>Of the 82 companies, 64 provided data on the number of total customers and 65 provided data on the number of covered employees and total covered lives (employees + spouse + dependents) for their entire book of business.  In aggregate, these companies have:</a:t>
            </a:r>
          </a:p>
          <a:p>
            <a:pPr marL="0" indent="0">
              <a:spcBef>
                <a:spcPts val="0"/>
              </a:spcBef>
              <a:buNone/>
            </a:pPr>
            <a:endParaRPr lang="en-US" sz="2800" dirty="0" smtClean="0">
              <a:latin typeface="Gill Sans"/>
              <a:cs typeface="Gill Sans"/>
            </a:endParaRPr>
          </a:p>
          <a:p>
            <a:pPr lvl="1">
              <a:spcBef>
                <a:spcPts val="0"/>
              </a:spcBef>
            </a:pPr>
            <a:r>
              <a:rPr lang="en-US" dirty="0" smtClean="0">
                <a:latin typeface="Gill Sans"/>
                <a:cs typeface="Gill Sans"/>
              </a:rPr>
              <a:t>Over 29,000 customer organizations</a:t>
            </a:r>
          </a:p>
          <a:p>
            <a:pPr lvl="1">
              <a:spcBef>
                <a:spcPts val="0"/>
              </a:spcBef>
            </a:pPr>
            <a:endParaRPr lang="en-US" dirty="0" smtClean="0">
              <a:latin typeface="Gill Sans"/>
              <a:cs typeface="Gill Sans"/>
            </a:endParaRPr>
          </a:p>
          <a:p>
            <a:pPr lvl="1">
              <a:spcBef>
                <a:spcPts val="0"/>
              </a:spcBef>
            </a:pPr>
            <a:r>
              <a:rPr lang="en-US" dirty="0" smtClean="0">
                <a:latin typeface="Gill Sans"/>
                <a:cs typeface="Gill Sans"/>
              </a:rPr>
              <a:t>Over 62 million employees </a:t>
            </a:r>
          </a:p>
          <a:p>
            <a:pPr lvl="1">
              <a:spcBef>
                <a:spcPts val="0"/>
              </a:spcBef>
            </a:pPr>
            <a:endParaRPr lang="en-US" dirty="0" smtClean="0">
              <a:latin typeface="Gill Sans"/>
              <a:cs typeface="Gill Sans"/>
            </a:endParaRPr>
          </a:p>
          <a:p>
            <a:pPr lvl="1">
              <a:spcBef>
                <a:spcPts val="0"/>
              </a:spcBef>
            </a:pPr>
            <a:r>
              <a:rPr lang="en-US" dirty="0" smtClean="0">
                <a:latin typeface="Gill Sans"/>
                <a:cs typeface="Gill Sans"/>
              </a:rPr>
              <a:t>Over 146 million covered lives</a:t>
            </a:r>
          </a:p>
          <a:p>
            <a:pPr marL="0" indent="0">
              <a:buNone/>
            </a:pPr>
            <a:endParaRPr lang="en-US" dirty="0"/>
          </a:p>
        </p:txBody>
      </p:sp>
    </p:spTree>
    <p:extLst>
      <p:ext uri="{BB962C8B-B14F-4D97-AF65-F5344CB8AC3E}">
        <p14:creationId xmlns:p14="http://schemas.microsoft.com/office/powerpoint/2010/main" val="504435960"/>
      </p:ext>
    </p:extLst>
  </p:cSld>
  <p:clrMapOvr>
    <a:masterClrMapping/>
  </p:clrMapOvr>
  <p:timing>
    <p:tnLst>
      <p:par>
        <p:cTn xmlns:p14="http://schemas.microsoft.com/office/powerpoint/2010/mai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solidFill>
                  <a:srgbClr val="800000"/>
                </a:solidFill>
                <a:latin typeface="Gill Sans"/>
                <a:cs typeface="Gill Sans"/>
              </a:rPr>
              <a:t>Themes in Study Findings</a:t>
            </a:r>
            <a:endParaRPr lang="en-US" sz="3200" b="1" dirty="0">
              <a:solidFill>
                <a:srgbClr val="800000"/>
              </a:solidFill>
              <a:latin typeface="Gill Sans"/>
              <a:cs typeface="Gill Sans"/>
            </a:endParaRPr>
          </a:p>
        </p:txBody>
      </p:sp>
      <p:sp>
        <p:nvSpPr>
          <p:cNvPr id="6" name="Content Placeholder 5"/>
          <p:cNvSpPr>
            <a:spLocks noGrp="1"/>
          </p:cNvSpPr>
          <p:nvPr>
            <p:ph idx="1"/>
          </p:nvPr>
        </p:nvSpPr>
        <p:spPr>
          <a:xfrm>
            <a:off x="457200" y="1600202"/>
            <a:ext cx="8229600" cy="4756150"/>
          </a:xfrm>
        </p:spPr>
        <p:txBody>
          <a:bodyPr>
            <a:normAutofit fontScale="85000" lnSpcReduction="20000"/>
          </a:bodyPr>
          <a:lstStyle/>
          <a:p>
            <a:r>
              <a:rPr lang="en-US" sz="2800" dirty="0" smtClean="0">
                <a:latin typeface="Gill Sans"/>
                <a:cs typeface="Gill Sans"/>
              </a:rPr>
              <a:t>Largest study done to date of External EAPs representing 82 providers and 164M covered lives.</a:t>
            </a:r>
          </a:p>
          <a:p>
            <a:r>
              <a:rPr lang="en-US" sz="2800" dirty="0" smtClean="0">
                <a:latin typeface="Gill Sans"/>
                <a:cs typeface="Gill Sans"/>
              </a:rPr>
              <a:t>Diversity in types of corporate structure of these businesses (size/market, ownership, tax status).</a:t>
            </a:r>
          </a:p>
          <a:p>
            <a:r>
              <a:rPr lang="en-US" sz="2800" dirty="0" smtClean="0">
                <a:latin typeface="Gill Sans"/>
                <a:cs typeface="Gill Sans"/>
              </a:rPr>
              <a:t>Most EAPs also now offer Work/Life and Wellness.</a:t>
            </a:r>
          </a:p>
          <a:p>
            <a:r>
              <a:rPr lang="en-US" sz="2800" dirty="0" smtClean="0">
                <a:latin typeface="Gill Sans"/>
                <a:cs typeface="Gill Sans"/>
              </a:rPr>
              <a:t>1 in 3 involved in recent company merger or acquisition. </a:t>
            </a:r>
          </a:p>
          <a:p>
            <a:r>
              <a:rPr lang="en-US" sz="2800" dirty="0" smtClean="0">
                <a:latin typeface="Gill Sans"/>
                <a:cs typeface="Gill Sans"/>
              </a:rPr>
              <a:t>Few vendors have COA accredited programs (13%)</a:t>
            </a:r>
          </a:p>
          <a:p>
            <a:r>
              <a:rPr lang="en-US" sz="2800" dirty="0" smtClean="0">
                <a:latin typeface="Gill Sans"/>
                <a:cs typeface="Gill Sans"/>
              </a:rPr>
              <a:t>CEAP almost entirely for US and twice as likely for staff counselors than for affiliate counselors.</a:t>
            </a:r>
          </a:p>
          <a:p>
            <a:r>
              <a:rPr lang="en-US" sz="2800" dirty="0" smtClean="0">
                <a:latin typeface="Gill Sans"/>
                <a:cs typeface="Gill Sans"/>
              </a:rPr>
              <a:t>1 in 4 contracts have EAPs as “gatekeeper” role for gaining access to mental health benefits.</a:t>
            </a:r>
          </a:p>
          <a:p>
            <a:r>
              <a:rPr lang="en-US" sz="2800" dirty="0">
                <a:latin typeface="Gill Sans"/>
                <a:cs typeface="Gill Sans"/>
              </a:rPr>
              <a:t>C</a:t>
            </a:r>
            <a:r>
              <a:rPr lang="en-US" sz="2800" dirty="0" smtClean="0">
                <a:latin typeface="Gill Sans"/>
                <a:cs typeface="Gill Sans"/>
              </a:rPr>
              <a:t>ontinuation after EAP counseling allowed in about half of contracts.</a:t>
            </a:r>
          </a:p>
          <a:p>
            <a:endParaRPr lang="en-US" sz="2800" dirty="0" smtClean="0">
              <a:latin typeface="Gill Sans"/>
              <a:cs typeface="Gill Sans"/>
            </a:endParaRPr>
          </a:p>
          <a:p>
            <a:endParaRPr lang="en-US" sz="2800" dirty="0">
              <a:latin typeface="Gill Sans"/>
              <a:cs typeface="Gill Sans"/>
            </a:endParaRPr>
          </a:p>
        </p:txBody>
      </p:sp>
      <p:sp>
        <p:nvSpPr>
          <p:cNvPr id="5" name="Slide Number Placeholder 4"/>
          <p:cNvSpPr>
            <a:spLocks noGrp="1"/>
          </p:cNvSpPr>
          <p:nvPr>
            <p:ph type="sldNum" sz="quarter" idx="12"/>
          </p:nvPr>
        </p:nvSpPr>
        <p:spPr/>
        <p:txBody>
          <a:bodyPr/>
          <a:lstStyle/>
          <a:p>
            <a:fld id="{B8D52518-472C-CE45-A51C-3AA0691B0616}" type="slidenum">
              <a:rPr lang="en-US" smtClean="0"/>
              <a:pPr/>
              <a:t>130</a:t>
            </a:fld>
            <a:endParaRPr lang="en-US" dirty="0"/>
          </a:p>
        </p:txBody>
      </p:sp>
    </p:spTree>
    <p:extLst>
      <p:ext uri="{BB962C8B-B14F-4D97-AF65-F5344CB8AC3E}">
        <p14:creationId xmlns:p14="http://schemas.microsoft.com/office/powerpoint/2010/main" val="2547603716"/>
      </p:ext>
    </p:extLst>
  </p:cSld>
  <p:clrMapOvr>
    <a:masterClrMapping/>
  </p:clrMapOvr>
  <p:timing>
    <p:tnLst>
      <p:par>
        <p:cTn xmlns:p14="http://schemas.microsoft.com/office/powerpoint/2010/mai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1417638"/>
            <a:ext cx="8229600" cy="4525963"/>
          </a:xfrm>
        </p:spPr>
        <p:txBody>
          <a:bodyPr>
            <a:normAutofit lnSpcReduction="10000"/>
          </a:bodyPr>
          <a:lstStyle/>
          <a:p>
            <a:r>
              <a:rPr lang="en-US" sz="2800" dirty="0" smtClean="0">
                <a:latin typeface="Gill Sans"/>
                <a:cs typeface="Gill Sans"/>
              </a:rPr>
              <a:t>Capitation pricing is most common, but most also offer Fee for Service pricing option.  </a:t>
            </a:r>
          </a:p>
          <a:p>
            <a:r>
              <a:rPr lang="en-US" sz="2800" dirty="0" smtClean="0">
                <a:latin typeface="Gill Sans"/>
                <a:cs typeface="Gill Sans"/>
              </a:rPr>
              <a:t>HR is most common point of client contact.</a:t>
            </a:r>
          </a:p>
          <a:p>
            <a:r>
              <a:rPr lang="en-US" sz="2800" dirty="0" smtClean="0">
                <a:latin typeface="Gill Sans"/>
                <a:cs typeface="Gill Sans"/>
              </a:rPr>
              <a:t>9 of 10 EAPs conduct follow-up surveys on large samples of users (about 1 in every 12 EAP cases gets surveyed), but less than half of vendors use research-validated tools in their surveys.</a:t>
            </a:r>
          </a:p>
          <a:p>
            <a:r>
              <a:rPr lang="en-US" sz="2800" dirty="0" smtClean="0">
                <a:latin typeface="Gill Sans"/>
                <a:cs typeface="Gill Sans"/>
              </a:rPr>
              <a:t>Survey data shows that end user satisfaction is very high and large majority of users report positive outcomes personally and improvements at work.</a:t>
            </a:r>
          </a:p>
          <a:p>
            <a:endParaRPr lang="en-US" sz="2800" dirty="0" smtClean="0">
              <a:latin typeface="Gill Sans"/>
              <a:cs typeface="Gill Sans"/>
            </a:endParaRPr>
          </a:p>
          <a:p>
            <a:endParaRPr lang="en-US" sz="2800" dirty="0" smtClean="0">
              <a:latin typeface="Gill Sans"/>
              <a:cs typeface="Gill Sans"/>
            </a:endParaRPr>
          </a:p>
          <a:p>
            <a:endParaRPr lang="en-US" sz="2800" dirty="0">
              <a:latin typeface="Gill Sans"/>
              <a:cs typeface="Gill Sans"/>
            </a:endParaRPr>
          </a:p>
        </p:txBody>
      </p:sp>
      <p:sp>
        <p:nvSpPr>
          <p:cNvPr id="5" name="Slide Number Placeholder 4"/>
          <p:cNvSpPr>
            <a:spLocks noGrp="1"/>
          </p:cNvSpPr>
          <p:nvPr>
            <p:ph type="sldNum" sz="quarter" idx="12"/>
          </p:nvPr>
        </p:nvSpPr>
        <p:spPr/>
        <p:txBody>
          <a:bodyPr/>
          <a:lstStyle/>
          <a:p>
            <a:fld id="{B8D52518-472C-CE45-A51C-3AA0691B0616}" type="slidenum">
              <a:rPr lang="en-US" smtClean="0"/>
              <a:pPr/>
              <a:t>131</a:t>
            </a:fld>
            <a:endParaRPr lang="en-US" dirty="0"/>
          </a:p>
        </p:txBody>
      </p:sp>
      <p:sp>
        <p:nvSpPr>
          <p:cNvPr id="7" name="Title 1"/>
          <p:cNvSpPr txBox="1">
            <a:spLocks/>
          </p:cNvSpPr>
          <p:nvPr/>
        </p:nvSpPr>
        <p:spPr>
          <a:xfrm>
            <a:off x="609600" y="427038"/>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b="1" smtClean="0">
                <a:solidFill>
                  <a:srgbClr val="800000"/>
                </a:solidFill>
                <a:latin typeface="Gill Sans"/>
                <a:cs typeface="Gill Sans"/>
              </a:rPr>
              <a:t>Themes in Study Findings</a:t>
            </a:r>
            <a:endParaRPr lang="en-US" sz="3200" b="1" dirty="0">
              <a:solidFill>
                <a:srgbClr val="800000"/>
              </a:solidFill>
              <a:latin typeface="Gill Sans"/>
              <a:cs typeface="Gill Sans"/>
            </a:endParaRPr>
          </a:p>
        </p:txBody>
      </p:sp>
    </p:spTree>
    <p:extLst>
      <p:ext uri="{BB962C8B-B14F-4D97-AF65-F5344CB8AC3E}">
        <p14:creationId xmlns:p14="http://schemas.microsoft.com/office/powerpoint/2010/main" val="504231681"/>
      </p:ext>
    </p:extLst>
  </p:cSld>
  <p:clrMapOvr>
    <a:masterClrMapping/>
  </p:clrMapOvr>
  <p:timing>
    <p:tnLst>
      <p:par>
        <p:cTn xmlns:p14="http://schemas.microsoft.com/office/powerpoint/2010/mai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1417638"/>
            <a:ext cx="8229600" cy="4525963"/>
          </a:xfrm>
        </p:spPr>
        <p:txBody>
          <a:bodyPr>
            <a:normAutofit fontScale="92500" lnSpcReduction="10000"/>
          </a:bodyPr>
          <a:lstStyle/>
          <a:p>
            <a:r>
              <a:rPr lang="en-US" sz="2800" dirty="0" smtClean="0">
                <a:latin typeface="Gill Sans"/>
                <a:cs typeface="Gill Sans"/>
              </a:rPr>
              <a:t>Utilization of EAP services varies considerably across vendors and types of services</a:t>
            </a:r>
          </a:p>
          <a:p>
            <a:endParaRPr lang="en-US" sz="2800" dirty="0">
              <a:latin typeface="Gill Sans"/>
              <a:cs typeface="Gill Sans"/>
            </a:endParaRPr>
          </a:p>
          <a:p>
            <a:r>
              <a:rPr lang="en-US" sz="2800" dirty="0" smtClean="0">
                <a:latin typeface="Gill Sans"/>
                <a:cs typeface="Gill Sans"/>
              </a:rPr>
              <a:t>In general, wide variability almost all benchmarks</a:t>
            </a:r>
          </a:p>
          <a:p>
            <a:endParaRPr lang="en-US" sz="2800" dirty="0">
              <a:latin typeface="Gill Sans"/>
              <a:cs typeface="Gill Sans"/>
            </a:endParaRPr>
          </a:p>
          <a:p>
            <a:r>
              <a:rPr lang="en-US" sz="2800" dirty="0" smtClean="0">
                <a:latin typeface="Gill Sans"/>
                <a:cs typeface="Gill Sans"/>
              </a:rPr>
              <a:t>Some differences by market size, with smaller market EAPs higher in counseling staff ratio, use rates for EAP  counseling cases and organizational services and better survey outcomes </a:t>
            </a:r>
          </a:p>
          <a:p>
            <a:r>
              <a:rPr lang="en-US" sz="2800" dirty="0" smtClean="0">
                <a:latin typeface="Gill Sans"/>
                <a:cs typeface="Gill Sans"/>
              </a:rPr>
              <a:t>Few differences by country</a:t>
            </a:r>
          </a:p>
          <a:p>
            <a:r>
              <a:rPr lang="en-US" sz="2800" dirty="0" smtClean="0">
                <a:latin typeface="Gill Sans"/>
                <a:cs typeface="Gill Sans"/>
              </a:rPr>
              <a:t>Exploratory difference by pricing models</a:t>
            </a:r>
          </a:p>
          <a:p>
            <a:endParaRPr lang="en-US" sz="2800" dirty="0" smtClean="0">
              <a:latin typeface="Gill Sans"/>
              <a:cs typeface="Gill Sans"/>
            </a:endParaRPr>
          </a:p>
          <a:p>
            <a:endParaRPr lang="en-US" sz="2800" dirty="0" smtClean="0">
              <a:latin typeface="Gill Sans"/>
              <a:cs typeface="Gill Sans"/>
            </a:endParaRPr>
          </a:p>
          <a:p>
            <a:endParaRPr lang="en-US" sz="2800" dirty="0">
              <a:latin typeface="Gill Sans"/>
              <a:cs typeface="Gill Sans"/>
            </a:endParaRPr>
          </a:p>
        </p:txBody>
      </p:sp>
      <p:sp>
        <p:nvSpPr>
          <p:cNvPr id="5" name="Slide Number Placeholder 4"/>
          <p:cNvSpPr>
            <a:spLocks noGrp="1"/>
          </p:cNvSpPr>
          <p:nvPr>
            <p:ph type="sldNum" sz="quarter" idx="12"/>
          </p:nvPr>
        </p:nvSpPr>
        <p:spPr/>
        <p:txBody>
          <a:bodyPr/>
          <a:lstStyle/>
          <a:p>
            <a:fld id="{B8D52518-472C-CE45-A51C-3AA0691B0616}" type="slidenum">
              <a:rPr lang="en-US" smtClean="0"/>
              <a:pPr/>
              <a:t>132</a:t>
            </a:fld>
            <a:endParaRPr lang="en-US" dirty="0"/>
          </a:p>
        </p:txBody>
      </p:sp>
      <p:sp>
        <p:nvSpPr>
          <p:cNvPr id="7" name="Title 1"/>
          <p:cNvSpPr txBox="1">
            <a:spLocks/>
          </p:cNvSpPr>
          <p:nvPr/>
        </p:nvSpPr>
        <p:spPr>
          <a:xfrm>
            <a:off x="609600" y="427038"/>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b="1" smtClean="0">
                <a:solidFill>
                  <a:srgbClr val="800000"/>
                </a:solidFill>
                <a:latin typeface="Gill Sans"/>
                <a:cs typeface="Gill Sans"/>
              </a:rPr>
              <a:t>Themes in Study Findings</a:t>
            </a:r>
            <a:endParaRPr lang="en-US" sz="3200" b="1" dirty="0">
              <a:solidFill>
                <a:srgbClr val="800000"/>
              </a:solidFill>
              <a:latin typeface="Gill Sans"/>
              <a:cs typeface="Gill Sans"/>
            </a:endParaRPr>
          </a:p>
        </p:txBody>
      </p:sp>
    </p:spTree>
    <p:extLst>
      <p:ext uri="{BB962C8B-B14F-4D97-AF65-F5344CB8AC3E}">
        <p14:creationId xmlns:p14="http://schemas.microsoft.com/office/powerpoint/2010/main" val="3245985493"/>
      </p:ext>
    </p:extLst>
  </p:cSld>
  <p:clrMapOvr>
    <a:masterClrMapping/>
  </p:clrMapOvr>
  <p:timing>
    <p:tnLst>
      <p:par>
        <p:cTn xmlns:p14="http://schemas.microsoft.com/office/powerpoint/2010/mai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1417638"/>
            <a:ext cx="8229600" cy="4525963"/>
          </a:xfrm>
        </p:spPr>
        <p:txBody>
          <a:bodyPr>
            <a:normAutofit/>
          </a:bodyPr>
          <a:lstStyle/>
          <a:p>
            <a:r>
              <a:rPr lang="en-US" sz="2800" dirty="0" smtClean="0">
                <a:latin typeface="Gill Sans"/>
                <a:cs typeface="Gill Sans"/>
              </a:rPr>
              <a:t>EAPs have difficulty in several areas of internal operations and client focus engagement efforts. </a:t>
            </a:r>
          </a:p>
          <a:p>
            <a:r>
              <a:rPr lang="en-US" sz="2800" dirty="0" smtClean="0">
                <a:latin typeface="Gill Sans"/>
                <a:cs typeface="Gill Sans"/>
              </a:rPr>
              <a:t>Price (low price) is </a:t>
            </a:r>
            <a:r>
              <a:rPr lang="en-US" sz="2800" dirty="0">
                <a:latin typeface="Gill Sans"/>
                <a:cs typeface="Gill Sans"/>
              </a:rPr>
              <a:t>major driver </a:t>
            </a:r>
            <a:r>
              <a:rPr lang="en-US" sz="2800" dirty="0" smtClean="0">
                <a:latin typeface="Gill Sans"/>
                <a:cs typeface="Gill Sans"/>
              </a:rPr>
              <a:t>of both new sales </a:t>
            </a:r>
            <a:r>
              <a:rPr lang="en-US" sz="2800" dirty="0">
                <a:latin typeface="Gill Sans"/>
                <a:cs typeface="Gill Sans"/>
              </a:rPr>
              <a:t>and loss of </a:t>
            </a:r>
            <a:r>
              <a:rPr lang="en-US" sz="2800" dirty="0" smtClean="0">
                <a:latin typeface="Gill Sans"/>
                <a:cs typeface="Gill Sans"/>
              </a:rPr>
              <a:t>business – more so than product features and quality.</a:t>
            </a:r>
          </a:p>
          <a:p>
            <a:pPr marL="0" indent="0" algn="ctr">
              <a:buNone/>
            </a:pPr>
            <a:r>
              <a:rPr lang="en-US" sz="2800" dirty="0" smtClean="0">
                <a:latin typeface="Gill Sans"/>
                <a:cs typeface="Gill Sans"/>
              </a:rPr>
              <a:t>And Yet…</a:t>
            </a:r>
            <a:endParaRPr lang="en-US" sz="2800" dirty="0">
              <a:latin typeface="Gill Sans"/>
              <a:cs typeface="Gill Sans"/>
            </a:endParaRPr>
          </a:p>
          <a:p>
            <a:r>
              <a:rPr lang="en-US" sz="2800" dirty="0" smtClean="0">
                <a:latin typeface="Gill Sans"/>
                <a:cs typeface="Gill Sans"/>
              </a:rPr>
              <a:t>8 in 10 are optimistic about the future of EAP field.</a:t>
            </a:r>
          </a:p>
          <a:p>
            <a:endParaRPr lang="en-US" sz="2800" dirty="0" smtClean="0">
              <a:latin typeface="Gill Sans"/>
              <a:cs typeface="Gill Sans"/>
            </a:endParaRPr>
          </a:p>
          <a:p>
            <a:endParaRPr lang="en-US" sz="2800" dirty="0" smtClean="0">
              <a:latin typeface="Gill Sans"/>
              <a:cs typeface="Gill Sans"/>
            </a:endParaRPr>
          </a:p>
          <a:p>
            <a:endParaRPr lang="en-US" sz="2800" dirty="0">
              <a:latin typeface="Gill Sans"/>
              <a:cs typeface="Gill Sans"/>
            </a:endParaRPr>
          </a:p>
        </p:txBody>
      </p:sp>
      <p:sp>
        <p:nvSpPr>
          <p:cNvPr id="5" name="Slide Number Placeholder 4"/>
          <p:cNvSpPr>
            <a:spLocks noGrp="1"/>
          </p:cNvSpPr>
          <p:nvPr>
            <p:ph type="sldNum" sz="quarter" idx="12"/>
          </p:nvPr>
        </p:nvSpPr>
        <p:spPr/>
        <p:txBody>
          <a:bodyPr/>
          <a:lstStyle/>
          <a:p>
            <a:fld id="{B8D52518-472C-CE45-A51C-3AA0691B0616}" type="slidenum">
              <a:rPr lang="en-US" smtClean="0"/>
              <a:pPr/>
              <a:t>133</a:t>
            </a:fld>
            <a:endParaRPr lang="en-US" dirty="0"/>
          </a:p>
        </p:txBody>
      </p:sp>
      <p:sp>
        <p:nvSpPr>
          <p:cNvPr id="7" name="Title 1"/>
          <p:cNvSpPr>
            <a:spLocks noGrp="1"/>
          </p:cNvSpPr>
          <p:nvPr>
            <p:ph type="title"/>
          </p:nvPr>
        </p:nvSpPr>
        <p:spPr>
          <a:xfrm>
            <a:off x="457200" y="274638"/>
            <a:ext cx="8229600" cy="1143000"/>
          </a:xfrm>
        </p:spPr>
        <p:txBody>
          <a:bodyPr>
            <a:normAutofit/>
          </a:bodyPr>
          <a:lstStyle/>
          <a:p>
            <a:r>
              <a:rPr lang="en-US" sz="3200" b="1" dirty="0" smtClean="0">
                <a:solidFill>
                  <a:srgbClr val="800000"/>
                </a:solidFill>
                <a:latin typeface="Gill Sans"/>
                <a:cs typeface="Gill Sans"/>
              </a:rPr>
              <a:t>Themes in Study Findings</a:t>
            </a:r>
            <a:endParaRPr lang="en-US" sz="3200" b="1" dirty="0">
              <a:solidFill>
                <a:srgbClr val="800000"/>
              </a:solidFill>
              <a:latin typeface="Gill Sans"/>
              <a:cs typeface="Gill Sans"/>
            </a:endParaRPr>
          </a:p>
        </p:txBody>
      </p:sp>
    </p:spTree>
    <p:extLst>
      <p:ext uri="{BB962C8B-B14F-4D97-AF65-F5344CB8AC3E}">
        <p14:creationId xmlns:p14="http://schemas.microsoft.com/office/powerpoint/2010/main" val="17965762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8D52518-472C-CE45-A51C-3AA0691B0616}" type="slidenum">
              <a:rPr lang="en-US" smtClean="0"/>
              <a:pPr/>
              <a:t>14</a:t>
            </a:fld>
            <a:endParaRPr lang="en-US" dirty="0"/>
          </a:p>
        </p:txBody>
      </p:sp>
      <p:graphicFrame>
        <p:nvGraphicFramePr>
          <p:cNvPr id="6" name="Object 5"/>
          <p:cNvGraphicFramePr>
            <a:graphicFrameLocks noChangeAspect="1"/>
          </p:cNvGraphicFramePr>
          <p:nvPr>
            <p:extLst>
              <p:ext uri="{D42A27DB-BD31-4B8C-83A1-F6EECF244321}">
                <p14:modId xmlns:p14="http://schemas.microsoft.com/office/powerpoint/2010/main" val="3787077009"/>
              </p:ext>
            </p:extLst>
          </p:nvPr>
        </p:nvGraphicFramePr>
        <p:xfrm>
          <a:off x="1143000" y="3276600"/>
          <a:ext cx="6894407" cy="2590800"/>
        </p:xfrm>
        <a:graphic>
          <a:graphicData uri="http://schemas.openxmlformats.org/presentationml/2006/ole">
            <mc:AlternateContent xmlns:mc="http://schemas.openxmlformats.org/markup-compatibility/2006">
              <mc:Choice xmlns:v="urn:schemas-microsoft-com:vml" Requires="v">
                <p:oleObj spid="_x0000_s2314" name="Document" r:id="rId4" imgW="6083300" imgH="2286000" progId="Word.Document.12">
                  <p:embed/>
                </p:oleObj>
              </mc:Choice>
              <mc:Fallback>
                <p:oleObj name="Document" r:id="rId4" imgW="6083300" imgH="2286000" progId="Word.Document.12">
                  <p:embed/>
                  <p:pic>
                    <p:nvPicPr>
                      <p:cNvPr id="0" name=""/>
                      <p:cNvPicPr/>
                      <p:nvPr/>
                    </p:nvPicPr>
                    <p:blipFill>
                      <a:blip r:embed="rId5"/>
                      <a:stretch>
                        <a:fillRect/>
                      </a:stretch>
                    </p:blipFill>
                    <p:spPr>
                      <a:xfrm>
                        <a:off x="1143000" y="3276600"/>
                        <a:ext cx="6894407" cy="2590800"/>
                      </a:xfrm>
                      <a:prstGeom prst="rect">
                        <a:avLst/>
                      </a:prstGeom>
                    </p:spPr>
                  </p:pic>
                </p:oleObj>
              </mc:Fallback>
            </mc:AlternateContent>
          </a:graphicData>
        </a:graphic>
      </p:graphicFrame>
      <p:sp>
        <p:nvSpPr>
          <p:cNvPr id="7" name="Title 1"/>
          <p:cNvSpPr txBox="1">
            <a:spLocks/>
          </p:cNvSpPr>
          <p:nvPr/>
        </p:nvSpPr>
        <p:spPr>
          <a:xfrm>
            <a:off x="457200" y="838200"/>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b="1" dirty="0" smtClean="0">
                <a:solidFill>
                  <a:srgbClr val="800000"/>
                </a:solidFill>
                <a:latin typeface="Gill Sans"/>
                <a:cs typeface="Gill Sans"/>
              </a:rPr>
              <a:t>Significance of Study Sample: </a:t>
            </a:r>
            <a:br>
              <a:rPr lang="en-US" sz="2800" b="1" dirty="0" smtClean="0">
                <a:solidFill>
                  <a:srgbClr val="800000"/>
                </a:solidFill>
                <a:latin typeface="Gill Sans"/>
                <a:cs typeface="Gill Sans"/>
              </a:rPr>
            </a:br>
            <a:r>
              <a:rPr lang="en-US" sz="2800" b="1" dirty="0" smtClean="0">
                <a:solidFill>
                  <a:srgbClr val="800000"/>
                </a:solidFill>
                <a:latin typeface="Gill Sans"/>
                <a:cs typeface="Gill Sans"/>
              </a:rPr>
              <a:t>Estimated for full N = 82</a:t>
            </a:r>
            <a:br>
              <a:rPr lang="en-US" sz="2800" b="1" dirty="0" smtClean="0">
                <a:solidFill>
                  <a:srgbClr val="800000"/>
                </a:solidFill>
                <a:latin typeface="Gill Sans"/>
                <a:cs typeface="Gill Sans"/>
              </a:rPr>
            </a:br>
            <a:endParaRPr lang="en-US" sz="2800" b="1" dirty="0" smtClean="0">
              <a:solidFill>
                <a:srgbClr val="800000"/>
              </a:solidFill>
              <a:latin typeface="Gill Sans"/>
              <a:cs typeface="Gill Sans"/>
            </a:endParaRPr>
          </a:p>
          <a:p>
            <a:r>
              <a:rPr lang="en-US" sz="2800" b="1" dirty="0" smtClean="0">
                <a:solidFill>
                  <a:srgbClr val="800000"/>
                </a:solidFill>
                <a:latin typeface="Gill Sans"/>
                <a:cs typeface="Gill Sans"/>
              </a:rPr>
              <a:t>Client Companies Calculations</a:t>
            </a:r>
            <a:endParaRPr lang="en-US" sz="2800" dirty="0"/>
          </a:p>
        </p:txBody>
      </p:sp>
    </p:spTree>
    <p:extLst>
      <p:ext uri="{BB962C8B-B14F-4D97-AF65-F5344CB8AC3E}">
        <p14:creationId xmlns:p14="http://schemas.microsoft.com/office/powerpoint/2010/main" val="164752521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143000"/>
          </a:xfrm>
        </p:spPr>
        <p:txBody>
          <a:bodyPr>
            <a:normAutofit fontScale="90000"/>
          </a:bodyPr>
          <a:lstStyle/>
          <a:p>
            <a:r>
              <a:rPr lang="en-US" sz="3200" b="1" dirty="0" smtClean="0">
                <a:solidFill>
                  <a:srgbClr val="800000"/>
                </a:solidFill>
                <a:latin typeface="Gill Sans"/>
                <a:cs typeface="Gill Sans"/>
              </a:rPr>
              <a:t>Significance of Study Sample: </a:t>
            </a:r>
            <a:br>
              <a:rPr lang="en-US" sz="3200" b="1" dirty="0" smtClean="0">
                <a:solidFill>
                  <a:srgbClr val="800000"/>
                </a:solidFill>
                <a:latin typeface="Gill Sans"/>
                <a:cs typeface="Gill Sans"/>
              </a:rPr>
            </a:br>
            <a:r>
              <a:rPr lang="en-US" sz="3200" b="1" dirty="0" smtClean="0">
                <a:solidFill>
                  <a:srgbClr val="800000"/>
                </a:solidFill>
                <a:latin typeface="Gill Sans"/>
                <a:cs typeface="Gill Sans"/>
              </a:rPr>
              <a:t>Estimated for full N = 82</a:t>
            </a:r>
            <a:br>
              <a:rPr lang="en-US" sz="3200" b="1" dirty="0" smtClean="0">
                <a:solidFill>
                  <a:srgbClr val="800000"/>
                </a:solidFill>
                <a:latin typeface="Gill Sans"/>
                <a:cs typeface="Gill Sans"/>
              </a:rPr>
            </a:br>
            <a:r>
              <a:rPr lang="en-US" sz="3200" b="1" dirty="0">
                <a:solidFill>
                  <a:srgbClr val="800000"/>
                </a:solidFill>
                <a:latin typeface="Gill Sans"/>
                <a:cs typeface="Gill Sans"/>
              </a:rPr>
              <a:t/>
            </a:r>
            <a:br>
              <a:rPr lang="en-US" sz="3200" b="1" dirty="0">
                <a:solidFill>
                  <a:srgbClr val="800000"/>
                </a:solidFill>
                <a:latin typeface="Gill Sans"/>
                <a:cs typeface="Gill Sans"/>
              </a:rPr>
            </a:br>
            <a:r>
              <a:rPr lang="en-US" sz="3200" b="1" dirty="0" smtClean="0">
                <a:solidFill>
                  <a:srgbClr val="800000"/>
                </a:solidFill>
                <a:latin typeface="Gill Sans"/>
                <a:cs typeface="Gill Sans"/>
              </a:rPr>
              <a:t>Covered Employee Calculations</a:t>
            </a:r>
            <a:endParaRPr lang="en-US" sz="3200" dirty="0"/>
          </a:p>
        </p:txBody>
      </p:sp>
      <p:sp>
        <p:nvSpPr>
          <p:cNvPr id="5" name="Slide Number Placeholder 4"/>
          <p:cNvSpPr>
            <a:spLocks noGrp="1"/>
          </p:cNvSpPr>
          <p:nvPr>
            <p:ph type="sldNum" sz="quarter" idx="12"/>
          </p:nvPr>
        </p:nvSpPr>
        <p:spPr/>
        <p:txBody>
          <a:bodyPr/>
          <a:lstStyle/>
          <a:p>
            <a:fld id="{B8D52518-472C-CE45-A51C-3AA0691B0616}" type="slidenum">
              <a:rPr lang="en-US" smtClean="0"/>
              <a:pPr/>
              <a:t>15</a:t>
            </a:fld>
            <a:endParaRPr lang="en-US" dirty="0"/>
          </a:p>
        </p:txBody>
      </p:sp>
      <p:graphicFrame>
        <p:nvGraphicFramePr>
          <p:cNvPr id="3" name="Object 2"/>
          <p:cNvGraphicFramePr>
            <a:graphicFrameLocks noChangeAspect="1"/>
          </p:cNvGraphicFramePr>
          <p:nvPr>
            <p:extLst>
              <p:ext uri="{D42A27DB-BD31-4B8C-83A1-F6EECF244321}">
                <p14:modId xmlns:p14="http://schemas.microsoft.com/office/powerpoint/2010/main" val="794289520"/>
              </p:ext>
            </p:extLst>
          </p:nvPr>
        </p:nvGraphicFramePr>
        <p:xfrm>
          <a:off x="685800" y="3217565"/>
          <a:ext cx="7299960" cy="2743200"/>
        </p:xfrm>
        <a:graphic>
          <a:graphicData uri="http://schemas.openxmlformats.org/presentationml/2006/ole">
            <mc:AlternateContent xmlns:mc="http://schemas.openxmlformats.org/markup-compatibility/2006">
              <mc:Choice xmlns:v="urn:schemas-microsoft-com:vml" Requires="v">
                <p:oleObj spid="_x0000_s3338" name="Document" r:id="rId4" imgW="6083300" imgH="2286000" progId="Word.Document.12">
                  <p:embed/>
                </p:oleObj>
              </mc:Choice>
              <mc:Fallback>
                <p:oleObj name="Document" r:id="rId4" imgW="6083300" imgH="2286000" progId="Word.Document.12">
                  <p:embed/>
                  <p:pic>
                    <p:nvPicPr>
                      <p:cNvPr id="0" name=""/>
                      <p:cNvPicPr/>
                      <p:nvPr/>
                    </p:nvPicPr>
                    <p:blipFill>
                      <a:blip r:embed="rId5"/>
                      <a:stretch>
                        <a:fillRect/>
                      </a:stretch>
                    </p:blipFill>
                    <p:spPr>
                      <a:xfrm>
                        <a:off x="685800" y="3217565"/>
                        <a:ext cx="7299960" cy="2743200"/>
                      </a:xfrm>
                      <a:prstGeom prst="rect">
                        <a:avLst/>
                      </a:prstGeom>
                    </p:spPr>
                  </p:pic>
                </p:oleObj>
              </mc:Fallback>
            </mc:AlternateContent>
          </a:graphicData>
        </a:graphic>
      </p:graphicFrame>
    </p:spTree>
    <p:extLst>
      <p:ext uri="{BB962C8B-B14F-4D97-AF65-F5344CB8AC3E}">
        <p14:creationId xmlns:p14="http://schemas.microsoft.com/office/powerpoint/2010/main" val="231376727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8D52518-472C-CE45-A51C-3AA0691B0616}" type="slidenum">
              <a:rPr lang="en-US" smtClean="0"/>
              <a:pPr/>
              <a:t>16</a:t>
            </a:fld>
            <a:endParaRPr lang="en-US" dirty="0"/>
          </a:p>
        </p:txBody>
      </p:sp>
      <p:graphicFrame>
        <p:nvGraphicFramePr>
          <p:cNvPr id="3" name="Object 2"/>
          <p:cNvGraphicFramePr>
            <a:graphicFrameLocks noChangeAspect="1"/>
          </p:cNvGraphicFramePr>
          <p:nvPr>
            <p:extLst>
              <p:ext uri="{D42A27DB-BD31-4B8C-83A1-F6EECF244321}">
                <p14:modId xmlns:p14="http://schemas.microsoft.com/office/powerpoint/2010/main" val="3736497233"/>
              </p:ext>
            </p:extLst>
          </p:nvPr>
        </p:nvGraphicFramePr>
        <p:xfrm>
          <a:off x="762000" y="3200400"/>
          <a:ext cx="6966360" cy="2705100"/>
        </p:xfrm>
        <a:graphic>
          <a:graphicData uri="http://schemas.openxmlformats.org/presentationml/2006/ole">
            <mc:AlternateContent xmlns:mc="http://schemas.openxmlformats.org/markup-compatibility/2006">
              <mc:Choice xmlns:v="urn:schemas-microsoft-com:vml" Requires="v">
                <p:oleObj spid="_x0000_s4362" name="Document" r:id="rId4" imgW="6083300" imgH="2362200" progId="Word.Document.12">
                  <p:embed/>
                </p:oleObj>
              </mc:Choice>
              <mc:Fallback>
                <p:oleObj name="Document" r:id="rId4" imgW="6083300" imgH="2362200" progId="Word.Document.12">
                  <p:embed/>
                  <p:pic>
                    <p:nvPicPr>
                      <p:cNvPr id="0" name=""/>
                      <p:cNvPicPr/>
                      <p:nvPr/>
                    </p:nvPicPr>
                    <p:blipFill>
                      <a:blip r:embed="rId5"/>
                      <a:stretch>
                        <a:fillRect/>
                      </a:stretch>
                    </p:blipFill>
                    <p:spPr>
                      <a:xfrm>
                        <a:off x="762000" y="3200400"/>
                        <a:ext cx="6966360" cy="2705100"/>
                      </a:xfrm>
                      <a:prstGeom prst="rect">
                        <a:avLst/>
                      </a:prstGeom>
                    </p:spPr>
                  </p:pic>
                </p:oleObj>
              </mc:Fallback>
            </mc:AlternateContent>
          </a:graphicData>
        </a:graphic>
      </p:graphicFrame>
      <p:sp>
        <p:nvSpPr>
          <p:cNvPr id="7" name="Title 1"/>
          <p:cNvSpPr txBox="1">
            <a:spLocks/>
          </p:cNvSpPr>
          <p:nvPr/>
        </p:nvSpPr>
        <p:spPr>
          <a:xfrm>
            <a:off x="457200" y="838200"/>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b="1" dirty="0" smtClean="0">
                <a:solidFill>
                  <a:srgbClr val="800000"/>
                </a:solidFill>
                <a:latin typeface="Gill Sans"/>
                <a:cs typeface="Gill Sans"/>
              </a:rPr>
              <a:t>Significance of Study Sample: </a:t>
            </a:r>
            <a:br>
              <a:rPr lang="en-US" sz="2800" b="1" dirty="0" smtClean="0">
                <a:solidFill>
                  <a:srgbClr val="800000"/>
                </a:solidFill>
                <a:latin typeface="Gill Sans"/>
                <a:cs typeface="Gill Sans"/>
              </a:rPr>
            </a:br>
            <a:r>
              <a:rPr lang="en-US" sz="2800" b="1" dirty="0" smtClean="0">
                <a:solidFill>
                  <a:srgbClr val="800000"/>
                </a:solidFill>
                <a:latin typeface="Gill Sans"/>
                <a:cs typeface="Gill Sans"/>
              </a:rPr>
              <a:t>Estimated for full N = 82</a:t>
            </a:r>
            <a:br>
              <a:rPr lang="en-US" sz="2800" b="1" dirty="0" smtClean="0">
                <a:solidFill>
                  <a:srgbClr val="800000"/>
                </a:solidFill>
                <a:latin typeface="Gill Sans"/>
                <a:cs typeface="Gill Sans"/>
              </a:rPr>
            </a:br>
            <a:r>
              <a:rPr lang="en-US" sz="2800" b="1" dirty="0" smtClean="0">
                <a:solidFill>
                  <a:srgbClr val="800000"/>
                </a:solidFill>
                <a:latin typeface="Gill Sans"/>
                <a:cs typeface="Gill Sans"/>
              </a:rPr>
              <a:t/>
            </a:r>
            <a:br>
              <a:rPr lang="en-US" sz="2800" b="1" dirty="0" smtClean="0">
                <a:solidFill>
                  <a:srgbClr val="800000"/>
                </a:solidFill>
                <a:latin typeface="Gill Sans"/>
                <a:cs typeface="Gill Sans"/>
              </a:rPr>
            </a:br>
            <a:r>
              <a:rPr lang="en-US" sz="2800" b="1" dirty="0" smtClean="0">
                <a:solidFill>
                  <a:srgbClr val="800000"/>
                </a:solidFill>
                <a:latin typeface="Gill Sans"/>
                <a:cs typeface="Gill Sans"/>
              </a:rPr>
              <a:t>Covered Lives Calculations</a:t>
            </a:r>
            <a:endParaRPr lang="en-US" sz="2800" dirty="0"/>
          </a:p>
        </p:txBody>
      </p:sp>
    </p:spTree>
    <p:extLst>
      <p:ext uri="{BB962C8B-B14F-4D97-AF65-F5344CB8AC3E}">
        <p14:creationId xmlns:p14="http://schemas.microsoft.com/office/powerpoint/2010/main" val="231376727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r>
              <a:rPr lang="en-US" sz="3200" b="1" dirty="0" smtClean="0">
                <a:solidFill>
                  <a:srgbClr val="800000"/>
                </a:solidFill>
                <a:latin typeface="Gill Sans"/>
                <a:cs typeface="Gill Sans"/>
              </a:rPr>
              <a:t>Significance of Study Sample: </a:t>
            </a:r>
            <a:br>
              <a:rPr lang="en-US" sz="3200" b="1" dirty="0" smtClean="0">
                <a:solidFill>
                  <a:srgbClr val="800000"/>
                </a:solidFill>
                <a:latin typeface="Gill Sans"/>
                <a:cs typeface="Gill Sans"/>
              </a:rPr>
            </a:br>
            <a:r>
              <a:rPr lang="en-US" sz="3200" b="1" dirty="0" smtClean="0">
                <a:solidFill>
                  <a:srgbClr val="800000"/>
                </a:solidFill>
                <a:latin typeface="Gill Sans"/>
                <a:cs typeface="Gill Sans"/>
              </a:rPr>
              <a:t>Client population </a:t>
            </a:r>
            <a:r>
              <a:rPr lang="en-US" sz="3200" b="1" dirty="0">
                <a:solidFill>
                  <a:srgbClr val="800000"/>
                </a:solidFill>
                <a:latin typeface="Gill Sans"/>
                <a:cs typeface="Gill Sans"/>
              </a:rPr>
              <a:t>e</a:t>
            </a:r>
            <a:r>
              <a:rPr lang="en-US" sz="3200" b="1" dirty="0" smtClean="0">
                <a:solidFill>
                  <a:srgbClr val="800000"/>
                </a:solidFill>
                <a:latin typeface="Gill Sans"/>
                <a:cs typeface="Gill Sans"/>
              </a:rPr>
              <a:t>stimated for full N = 82</a:t>
            </a:r>
            <a:endParaRPr lang="en-US" sz="3200" dirty="0"/>
          </a:p>
        </p:txBody>
      </p:sp>
      <p:sp>
        <p:nvSpPr>
          <p:cNvPr id="5" name="Slide Number Placeholder 4"/>
          <p:cNvSpPr>
            <a:spLocks noGrp="1"/>
          </p:cNvSpPr>
          <p:nvPr>
            <p:ph type="sldNum" sz="quarter" idx="12"/>
          </p:nvPr>
        </p:nvSpPr>
        <p:spPr/>
        <p:txBody>
          <a:bodyPr/>
          <a:lstStyle/>
          <a:p>
            <a:fld id="{B8D52518-472C-CE45-A51C-3AA0691B0616}" type="slidenum">
              <a:rPr lang="en-US" smtClean="0"/>
              <a:pPr/>
              <a:t>17</a:t>
            </a:fld>
            <a:endParaRPr lang="en-US" dirty="0"/>
          </a:p>
        </p:txBody>
      </p:sp>
      <p:sp>
        <p:nvSpPr>
          <p:cNvPr id="3" name="Content Placeholder 2"/>
          <p:cNvSpPr>
            <a:spLocks noGrp="1"/>
          </p:cNvSpPr>
          <p:nvPr>
            <p:ph idx="1"/>
          </p:nvPr>
        </p:nvSpPr>
        <p:spPr>
          <a:xfrm>
            <a:off x="609600" y="1295400"/>
            <a:ext cx="8229600" cy="5333999"/>
          </a:xfrm>
        </p:spPr>
        <p:txBody>
          <a:bodyPr>
            <a:normAutofit/>
          </a:bodyPr>
          <a:lstStyle/>
          <a:p>
            <a:pPr marL="0" indent="0">
              <a:spcBef>
                <a:spcPts val="0"/>
              </a:spcBef>
              <a:buNone/>
            </a:pPr>
            <a:r>
              <a:rPr lang="en-US" sz="2800" dirty="0" smtClean="0">
                <a:latin typeface="Gill Sans"/>
                <a:cs typeface="Gill Sans"/>
              </a:rPr>
              <a:t>When estimating these same counts for the other companies with missing data (based on using medians for market size categories), the revised aggregate totals for all 82 companies are:</a:t>
            </a:r>
          </a:p>
          <a:p>
            <a:pPr marL="0" indent="0">
              <a:spcBef>
                <a:spcPts val="0"/>
              </a:spcBef>
              <a:buNone/>
            </a:pPr>
            <a:endParaRPr lang="en-US" sz="2800" dirty="0" smtClean="0">
              <a:latin typeface="Gill Sans"/>
              <a:cs typeface="Gill Sans"/>
            </a:endParaRPr>
          </a:p>
          <a:p>
            <a:pPr lvl="1">
              <a:spcBef>
                <a:spcPts val="0"/>
              </a:spcBef>
            </a:pPr>
            <a:r>
              <a:rPr lang="en-US" dirty="0" smtClean="0">
                <a:latin typeface="Gill Sans"/>
                <a:cs typeface="Gill Sans"/>
              </a:rPr>
              <a:t>Over 35,000 customer organizations</a:t>
            </a:r>
          </a:p>
          <a:p>
            <a:pPr lvl="1">
              <a:spcBef>
                <a:spcPts val="0"/>
              </a:spcBef>
            </a:pPr>
            <a:endParaRPr lang="en-US" dirty="0" smtClean="0">
              <a:latin typeface="Gill Sans"/>
              <a:cs typeface="Gill Sans"/>
            </a:endParaRPr>
          </a:p>
          <a:p>
            <a:pPr lvl="1">
              <a:spcBef>
                <a:spcPts val="0"/>
              </a:spcBef>
            </a:pPr>
            <a:r>
              <a:rPr lang="en-US" dirty="0">
                <a:latin typeface="Gill Sans"/>
                <a:cs typeface="Gill Sans"/>
              </a:rPr>
              <a:t>Over </a:t>
            </a:r>
            <a:r>
              <a:rPr lang="en-US" dirty="0" smtClean="0">
                <a:latin typeface="Gill Sans"/>
                <a:cs typeface="Gill Sans"/>
              </a:rPr>
              <a:t>69 </a:t>
            </a:r>
            <a:r>
              <a:rPr lang="en-US" dirty="0">
                <a:latin typeface="Gill Sans"/>
                <a:cs typeface="Gill Sans"/>
              </a:rPr>
              <a:t>million employees </a:t>
            </a:r>
            <a:endParaRPr lang="en-US" dirty="0" smtClean="0">
              <a:latin typeface="Gill Sans"/>
              <a:cs typeface="Gill Sans"/>
            </a:endParaRPr>
          </a:p>
          <a:p>
            <a:pPr lvl="1">
              <a:spcBef>
                <a:spcPts val="0"/>
              </a:spcBef>
            </a:pPr>
            <a:endParaRPr lang="en-US" dirty="0">
              <a:latin typeface="Gill Sans"/>
              <a:cs typeface="Gill Sans"/>
            </a:endParaRPr>
          </a:p>
          <a:p>
            <a:pPr lvl="1">
              <a:spcBef>
                <a:spcPts val="0"/>
              </a:spcBef>
            </a:pPr>
            <a:r>
              <a:rPr lang="en-US" dirty="0">
                <a:latin typeface="Gill Sans"/>
                <a:cs typeface="Gill Sans"/>
              </a:rPr>
              <a:t>Over </a:t>
            </a:r>
            <a:r>
              <a:rPr lang="en-US" dirty="0" smtClean="0">
                <a:latin typeface="Gill Sans"/>
                <a:cs typeface="Gill Sans"/>
              </a:rPr>
              <a:t>164 </a:t>
            </a:r>
            <a:r>
              <a:rPr lang="en-US" dirty="0">
                <a:latin typeface="Gill Sans"/>
                <a:cs typeface="Gill Sans"/>
              </a:rPr>
              <a:t>million covered lives</a:t>
            </a:r>
          </a:p>
          <a:p>
            <a:endParaRPr lang="en-US" dirty="0" smtClean="0"/>
          </a:p>
          <a:p>
            <a:pPr marL="0" indent="0">
              <a:buNone/>
            </a:pPr>
            <a:endParaRPr lang="en-US" dirty="0"/>
          </a:p>
        </p:txBody>
      </p:sp>
    </p:spTree>
    <p:extLst>
      <p:ext uri="{BB962C8B-B14F-4D97-AF65-F5344CB8AC3E}">
        <p14:creationId xmlns:p14="http://schemas.microsoft.com/office/powerpoint/2010/main" val="108650704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8339" y="1676400"/>
            <a:ext cx="7939743" cy="1143000"/>
          </a:xfrm>
        </p:spPr>
        <p:txBody>
          <a:bodyPr vert="horz" wrap="square" lIns="91440" tIns="45720" rIns="91440" bIns="45720" numCol="1" anchorCtr="0" compatLnSpc="1">
            <a:prstTxWarp prst="textNoShape">
              <a:avLst/>
            </a:prstTxWarp>
            <a:normAutofit fontScale="90000"/>
          </a:bodyPr>
          <a:lstStyle/>
          <a:p>
            <a:r>
              <a:rPr lang="en-US" sz="3900" dirty="0" smtClean="0">
                <a:effectLst>
                  <a:outerShdw blurRad="38100" dist="38100" dir="2700000" algn="tl">
                    <a:srgbClr val="DDDDDD"/>
                  </a:outerShdw>
                </a:effectLst>
                <a:latin typeface="Gill Sans MT" charset="0"/>
              </a:rPr>
              <a:t/>
            </a:r>
            <a:br>
              <a:rPr lang="en-US" sz="3900" dirty="0" smtClean="0">
                <a:effectLst>
                  <a:outerShdw blurRad="38100" dist="38100" dir="2700000" algn="tl">
                    <a:srgbClr val="DDDDDD"/>
                  </a:outerShdw>
                </a:effectLst>
                <a:latin typeface="Gill Sans MT" charset="0"/>
              </a:rPr>
            </a:br>
            <a:r>
              <a:rPr lang="en-US" sz="3900" b="1" dirty="0" smtClean="0">
                <a:effectLst>
                  <a:outerShdw blurRad="38100" dist="38100" dir="2700000" algn="tl">
                    <a:srgbClr val="DDDDDD"/>
                  </a:outerShdw>
                </a:effectLst>
                <a:latin typeface="Gill Sans MT" charset="0"/>
              </a:rPr>
              <a:t/>
            </a:r>
            <a:br>
              <a:rPr lang="en-US" sz="3900" b="1" dirty="0" smtClean="0">
                <a:effectLst>
                  <a:outerShdw blurRad="38100" dist="38100" dir="2700000" algn="tl">
                    <a:srgbClr val="DDDDDD"/>
                  </a:outerShdw>
                </a:effectLst>
                <a:latin typeface="Gill Sans MT" charset="0"/>
              </a:rPr>
            </a:br>
            <a:r>
              <a:rPr lang="en-US" sz="6000" b="1" dirty="0" smtClean="0">
                <a:solidFill>
                  <a:srgbClr val="800000"/>
                </a:solidFill>
                <a:effectLst>
                  <a:outerShdw blurRad="38100" dist="38100" dir="2700000" algn="tl">
                    <a:srgbClr val="DDDDDD"/>
                  </a:outerShdw>
                </a:effectLst>
                <a:latin typeface="Gill Sans"/>
                <a:cs typeface="Gill Sans"/>
              </a:rPr>
              <a:t>Major Findings</a:t>
            </a:r>
            <a:endParaRPr lang="en-US" sz="6000" b="1" dirty="0">
              <a:solidFill>
                <a:srgbClr val="800000"/>
              </a:solidFill>
              <a:effectLst>
                <a:outerShdw blurRad="38100" dist="38100" dir="2700000" algn="tl">
                  <a:srgbClr val="DDDDDD"/>
                </a:outerShdw>
              </a:effectLst>
              <a:latin typeface="Gill Sans"/>
              <a:cs typeface="Gill Sans"/>
            </a:endParaRPr>
          </a:p>
        </p:txBody>
      </p:sp>
      <p:sp>
        <p:nvSpPr>
          <p:cNvPr id="4" name="Slide Number Placeholder 3"/>
          <p:cNvSpPr>
            <a:spLocks noGrp="1"/>
          </p:cNvSpPr>
          <p:nvPr>
            <p:ph type="sldNum" sz="quarter" idx="12"/>
          </p:nvPr>
        </p:nvSpPr>
        <p:spPr/>
        <p:txBody>
          <a:bodyPr/>
          <a:lstStyle/>
          <a:p>
            <a:fld id="{B8D52518-472C-CE45-A51C-3AA0691B0616}" type="slidenum">
              <a:rPr lang="en-US" smtClean="0"/>
              <a:pPr/>
              <a:t>18</a:t>
            </a:fld>
            <a:endParaRPr lang="en-US" dirty="0"/>
          </a:p>
        </p:txBody>
      </p:sp>
    </p:spTree>
    <p:extLst>
      <p:ext uri="{BB962C8B-B14F-4D97-AF65-F5344CB8AC3E}">
        <p14:creationId xmlns:p14="http://schemas.microsoft.com/office/powerpoint/2010/main" val="48781367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solidFill>
                  <a:srgbClr val="800000"/>
                </a:solidFill>
                <a:latin typeface="Gill Sans"/>
                <a:cs typeface="Gill Sans"/>
              </a:rPr>
              <a:t>Results by Area</a:t>
            </a:r>
            <a:endParaRPr lang="en-US" sz="3200" b="1" dirty="0">
              <a:solidFill>
                <a:srgbClr val="800000"/>
              </a:solidFill>
              <a:latin typeface="Gill Sans"/>
              <a:cs typeface="Gill Sans"/>
            </a:endParaRPr>
          </a:p>
        </p:txBody>
      </p:sp>
      <p:sp>
        <p:nvSpPr>
          <p:cNvPr id="3" name="Content Placeholder 2"/>
          <p:cNvSpPr>
            <a:spLocks noGrp="1"/>
          </p:cNvSpPr>
          <p:nvPr>
            <p:ph idx="1"/>
          </p:nvPr>
        </p:nvSpPr>
        <p:spPr>
          <a:xfrm>
            <a:off x="609600" y="1219200"/>
            <a:ext cx="8229600" cy="4525963"/>
          </a:xfrm>
        </p:spPr>
        <p:txBody>
          <a:bodyPr numCol="2">
            <a:normAutofit/>
          </a:bodyPr>
          <a:lstStyle/>
          <a:p>
            <a:pPr marL="514350" indent="-514350">
              <a:buFont typeface="+mj-lt"/>
              <a:buAutoNum type="arabicPeriod"/>
            </a:pPr>
            <a:endParaRPr lang="en-US" sz="2800" dirty="0" smtClean="0">
              <a:latin typeface="Gill Sans"/>
              <a:cs typeface="Gill Sans"/>
            </a:endParaRPr>
          </a:p>
          <a:p>
            <a:pPr marL="514350" indent="-514350">
              <a:buFont typeface="+mj-lt"/>
              <a:buAutoNum type="arabicPeriod"/>
            </a:pPr>
            <a:r>
              <a:rPr lang="en-US" sz="2400" dirty="0" smtClean="0">
                <a:latin typeface="Gill Sans"/>
                <a:cs typeface="Gill Sans"/>
              </a:rPr>
              <a:t>Company Profile</a:t>
            </a:r>
            <a:endParaRPr lang="en-US" sz="2400" dirty="0">
              <a:latin typeface="Gill Sans"/>
              <a:cs typeface="Gill Sans"/>
            </a:endParaRPr>
          </a:p>
          <a:p>
            <a:pPr marL="514350" indent="-514350">
              <a:buFont typeface="+mj-lt"/>
              <a:buAutoNum type="arabicPeriod"/>
            </a:pPr>
            <a:r>
              <a:rPr lang="en-US" sz="2400" dirty="0" smtClean="0">
                <a:latin typeface="Gill Sans"/>
                <a:cs typeface="Gill Sans"/>
              </a:rPr>
              <a:t>Company Size</a:t>
            </a:r>
            <a:endParaRPr lang="en-US" sz="2400" dirty="0">
              <a:latin typeface="Gill Sans"/>
              <a:cs typeface="Gill Sans"/>
            </a:endParaRPr>
          </a:p>
          <a:p>
            <a:pPr marL="514350" indent="-514350">
              <a:buFont typeface="+mj-lt"/>
              <a:buAutoNum type="arabicPeriod"/>
            </a:pPr>
            <a:r>
              <a:rPr lang="en-US" sz="2400" dirty="0" smtClean="0">
                <a:latin typeface="Gill Sans"/>
                <a:cs typeface="Gill Sans"/>
              </a:rPr>
              <a:t>Quality Indicators</a:t>
            </a:r>
          </a:p>
          <a:p>
            <a:pPr marL="514350" indent="-514350">
              <a:buFont typeface="+mj-lt"/>
              <a:buAutoNum type="arabicPeriod"/>
            </a:pPr>
            <a:r>
              <a:rPr lang="en-US" sz="2400" dirty="0" smtClean="0">
                <a:latin typeface="Gill Sans"/>
                <a:cs typeface="Gill Sans"/>
              </a:rPr>
              <a:t>Contract Features</a:t>
            </a:r>
          </a:p>
          <a:p>
            <a:pPr marL="514350" indent="-514350">
              <a:buFont typeface="+mj-lt"/>
              <a:buAutoNum type="arabicPeriod"/>
            </a:pPr>
            <a:r>
              <a:rPr lang="en-US" sz="2400" dirty="0" smtClean="0">
                <a:latin typeface="Gill Sans"/>
                <a:cs typeface="Gill Sans"/>
              </a:rPr>
              <a:t>Counseling Services</a:t>
            </a:r>
          </a:p>
          <a:p>
            <a:pPr marL="514350" indent="-514350">
              <a:buFont typeface="+mj-lt"/>
              <a:buAutoNum type="arabicPeriod"/>
            </a:pPr>
            <a:r>
              <a:rPr lang="en-US" sz="2400" dirty="0" smtClean="0">
                <a:latin typeface="Gill Sans"/>
                <a:cs typeface="Gill Sans"/>
              </a:rPr>
              <a:t>Profile of Users</a:t>
            </a:r>
          </a:p>
          <a:p>
            <a:pPr marL="514350" indent="-514350">
              <a:buFont typeface="+mj-lt"/>
              <a:buAutoNum type="arabicPeriod"/>
            </a:pPr>
            <a:r>
              <a:rPr lang="en-US" sz="2400" dirty="0" smtClean="0">
                <a:latin typeface="Gill Sans"/>
                <a:cs typeface="Gill Sans"/>
              </a:rPr>
              <a:t>Utilization </a:t>
            </a:r>
            <a:r>
              <a:rPr lang="en-US" sz="2400" dirty="0">
                <a:latin typeface="Gill Sans"/>
                <a:cs typeface="Gill Sans"/>
              </a:rPr>
              <a:t>Metrics</a:t>
            </a:r>
          </a:p>
          <a:p>
            <a:pPr marL="514350" indent="-514350">
              <a:buFont typeface="+mj-lt"/>
              <a:buAutoNum type="arabicPeriod"/>
            </a:pPr>
            <a:endParaRPr lang="en-US" sz="2400" dirty="0" smtClean="0">
              <a:latin typeface="Gill Sans"/>
              <a:cs typeface="Gill Sans"/>
            </a:endParaRPr>
          </a:p>
          <a:p>
            <a:pPr marL="514350" indent="-514350">
              <a:buFont typeface="+mj-lt"/>
              <a:buAutoNum type="arabicPeriod"/>
            </a:pPr>
            <a:endParaRPr lang="en-US" sz="2400" dirty="0">
              <a:latin typeface="Gill Sans"/>
              <a:cs typeface="Gill Sans"/>
            </a:endParaRPr>
          </a:p>
          <a:p>
            <a:pPr marL="514350" indent="-514350">
              <a:buFont typeface="+mj-lt"/>
              <a:buAutoNum type="arabicPeriod"/>
            </a:pPr>
            <a:endParaRPr lang="en-US" sz="2400" dirty="0" smtClean="0">
              <a:latin typeface="Gill Sans"/>
              <a:cs typeface="Gill Sans"/>
            </a:endParaRPr>
          </a:p>
          <a:p>
            <a:pPr marL="514350" indent="-514350">
              <a:buFont typeface="+mj-lt"/>
              <a:buAutoNum type="arabicPeriod"/>
            </a:pPr>
            <a:r>
              <a:rPr lang="en-US" sz="2400" dirty="0" smtClean="0">
                <a:latin typeface="Gill Sans"/>
                <a:cs typeface="Gill Sans"/>
              </a:rPr>
              <a:t>Survey </a:t>
            </a:r>
            <a:r>
              <a:rPr lang="en-US" sz="2400" dirty="0">
                <a:latin typeface="Gill Sans"/>
                <a:cs typeface="Gill Sans"/>
              </a:rPr>
              <a:t>Tools &amp; Outcomes</a:t>
            </a:r>
          </a:p>
          <a:p>
            <a:pPr marL="514350" indent="-514350">
              <a:buFont typeface="+mj-lt"/>
              <a:buAutoNum type="arabicPeriod"/>
            </a:pPr>
            <a:r>
              <a:rPr lang="en-US" sz="2400" dirty="0" smtClean="0">
                <a:latin typeface="Gill Sans"/>
                <a:cs typeface="Gill Sans"/>
              </a:rPr>
              <a:t>Tests of Group Differences in Benchmarks – Market Size; Country, Pricing</a:t>
            </a:r>
          </a:p>
          <a:p>
            <a:pPr marL="514350" indent="-514350">
              <a:buFont typeface="+mj-lt"/>
              <a:buAutoNum type="arabicPeriod"/>
            </a:pPr>
            <a:r>
              <a:rPr lang="en-US" sz="2400" dirty="0" smtClean="0">
                <a:latin typeface="Gill Sans"/>
                <a:cs typeface="Gill Sans"/>
              </a:rPr>
              <a:t>Business Management</a:t>
            </a:r>
          </a:p>
          <a:p>
            <a:pPr marL="514350" indent="-514350">
              <a:buFont typeface="+mj-lt"/>
              <a:buAutoNum type="arabicPeriod"/>
            </a:pPr>
            <a:r>
              <a:rPr lang="en-US" sz="2400" dirty="0" smtClean="0">
                <a:latin typeface="Gill Sans"/>
                <a:cs typeface="Gill Sans"/>
              </a:rPr>
              <a:t>Business Development</a:t>
            </a:r>
            <a:endParaRPr lang="en-US" sz="2400" dirty="0">
              <a:latin typeface="Gill Sans"/>
              <a:cs typeface="Gill Sans"/>
            </a:endParaRPr>
          </a:p>
          <a:p>
            <a:pPr marL="514350" indent="-514350">
              <a:buFont typeface="+mj-lt"/>
              <a:buAutoNum type="arabicPeriod"/>
            </a:pPr>
            <a:r>
              <a:rPr lang="en-US" sz="2400" dirty="0">
                <a:latin typeface="Gill Sans"/>
                <a:cs typeface="Gill Sans"/>
              </a:rPr>
              <a:t>T</a:t>
            </a:r>
            <a:r>
              <a:rPr lang="en-US" sz="2400" dirty="0" smtClean="0">
                <a:latin typeface="Gill Sans"/>
                <a:cs typeface="Gill Sans"/>
              </a:rPr>
              <a:t>he </a:t>
            </a:r>
            <a:r>
              <a:rPr lang="en-US" sz="2400" dirty="0">
                <a:latin typeface="Gill Sans"/>
                <a:cs typeface="Gill Sans"/>
              </a:rPr>
              <a:t>Future of </a:t>
            </a:r>
            <a:r>
              <a:rPr lang="en-US" sz="2400" dirty="0" smtClean="0">
                <a:latin typeface="Gill Sans"/>
                <a:cs typeface="Gill Sans"/>
              </a:rPr>
              <a:t>External EAP</a:t>
            </a:r>
          </a:p>
          <a:p>
            <a:pPr marL="514350" indent="-514350">
              <a:buFont typeface="+mj-lt"/>
              <a:buAutoNum type="arabicPeriod"/>
            </a:pPr>
            <a:r>
              <a:rPr lang="en-US" sz="2400" dirty="0" smtClean="0">
                <a:latin typeface="Gill Sans"/>
                <a:cs typeface="Gill Sans"/>
              </a:rPr>
              <a:t>Comments </a:t>
            </a:r>
            <a:endParaRPr lang="en-US" sz="2400" dirty="0">
              <a:latin typeface="Gill Sans"/>
              <a:cs typeface="Gill Sans"/>
            </a:endParaRPr>
          </a:p>
          <a:p>
            <a:endParaRPr lang="en-US" dirty="0"/>
          </a:p>
        </p:txBody>
      </p:sp>
      <p:sp>
        <p:nvSpPr>
          <p:cNvPr id="4" name="Slide Number Placeholder 4"/>
          <p:cNvSpPr>
            <a:spLocks noGrp="1"/>
          </p:cNvSpPr>
          <p:nvPr>
            <p:ph type="sldNum" sz="quarter" idx="12"/>
          </p:nvPr>
        </p:nvSpPr>
        <p:spPr>
          <a:xfrm>
            <a:off x="6553200" y="6356351"/>
            <a:ext cx="2133600" cy="365125"/>
          </a:xfrm>
        </p:spPr>
        <p:txBody>
          <a:bodyPr/>
          <a:lstStyle/>
          <a:p>
            <a:fld id="{B8D52518-472C-CE45-A51C-3AA0691B0616}" type="slidenum">
              <a:rPr lang="en-US" smtClean="0"/>
              <a:pPr/>
              <a:t>19</a:t>
            </a:fld>
            <a:endParaRPr lang="en-US" dirty="0"/>
          </a:p>
        </p:txBody>
      </p:sp>
    </p:spTree>
    <p:extLst>
      <p:ext uri="{BB962C8B-B14F-4D97-AF65-F5344CB8AC3E}">
        <p14:creationId xmlns:p14="http://schemas.microsoft.com/office/powerpoint/2010/main" val="68698995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399"/>
            <a:ext cx="8229600" cy="877711"/>
          </a:xfrm>
        </p:spPr>
        <p:txBody>
          <a:bodyPr>
            <a:normAutofit/>
          </a:bodyPr>
          <a:lstStyle/>
          <a:p>
            <a:r>
              <a:rPr lang="en-US" sz="3200" b="1" dirty="0" smtClean="0">
                <a:solidFill>
                  <a:srgbClr val="800000"/>
                </a:solidFill>
              </a:rPr>
              <a:t>Slide Deck Index </a:t>
            </a:r>
            <a:endParaRPr lang="en-US" sz="3200" dirty="0">
              <a:solidFill>
                <a:srgbClr val="800000"/>
              </a:solidFill>
            </a:endParaRPr>
          </a:p>
        </p:txBody>
      </p:sp>
      <p:sp>
        <p:nvSpPr>
          <p:cNvPr id="5" name="Slide Number Placeholder 4"/>
          <p:cNvSpPr>
            <a:spLocks noGrp="1"/>
          </p:cNvSpPr>
          <p:nvPr>
            <p:ph type="sldNum" sz="quarter" idx="12"/>
          </p:nvPr>
        </p:nvSpPr>
        <p:spPr/>
        <p:txBody>
          <a:bodyPr/>
          <a:lstStyle/>
          <a:p>
            <a:fld id="{B8D52518-472C-CE45-A51C-3AA0691B0616}" type="slidenum">
              <a:rPr lang="en-US" smtClean="0"/>
              <a:pPr/>
              <a:t>2</a:t>
            </a:fld>
            <a:endParaRPr lang="en-US" dirty="0"/>
          </a:p>
        </p:txBody>
      </p:sp>
      <p:sp>
        <p:nvSpPr>
          <p:cNvPr id="3" name="Content Placeholder 2"/>
          <p:cNvSpPr>
            <a:spLocks noGrp="1"/>
          </p:cNvSpPr>
          <p:nvPr>
            <p:ph idx="1"/>
          </p:nvPr>
        </p:nvSpPr>
        <p:spPr>
          <a:xfrm>
            <a:off x="609600" y="838200"/>
            <a:ext cx="8229600" cy="5791199"/>
          </a:xfrm>
        </p:spPr>
        <p:txBody>
          <a:bodyPr>
            <a:noAutofit/>
          </a:bodyPr>
          <a:lstStyle/>
          <a:p>
            <a:pPr marL="0" indent="0">
              <a:buNone/>
            </a:pPr>
            <a:endParaRPr lang="en-US" sz="1100" dirty="0" smtClean="0"/>
          </a:p>
          <a:p>
            <a:pPr marL="0" indent="0">
              <a:buNone/>
            </a:pPr>
            <a:endParaRPr lang="en-US" sz="1100" dirty="0"/>
          </a:p>
          <a:p>
            <a:pPr marL="0" indent="0">
              <a:buNone/>
            </a:pPr>
            <a:endParaRPr lang="en-US" sz="1100" dirty="0" smtClean="0"/>
          </a:p>
          <a:p>
            <a:pPr marL="0" indent="0">
              <a:buNone/>
            </a:pPr>
            <a:r>
              <a:rPr lang="en-US" sz="1100" dirty="0" smtClean="0"/>
              <a:t>The </a:t>
            </a:r>
            <a:r>
              <a:rPr lang="en-US" sz="1100" dirty="0"/>
              <a:t>idea of an NBC EA Vendor slide deck was conceived early in the research process.    The co-authors viewed the soon to be published scholarly article: “The National Behavioral Consortium Industry Profile of External EAP Vendors” as a primary source to document our methods and findings. </a:t>
            </a:r>
            <a:r>
              <a:rPr lang="en-US" sz="1100" dirty="0" smtClean="0"/>
              <a:t>  The </a:t>
            </a:r>
            <a:r>
              <a:rPr lang="en-US" sz="1100" dirty="0"/>
              <a:t>slide </a:t>
            </a:r>
            <a:r>
              <a:rPr lang="en-US" sz="1100" dirty="0" smtClean="0"/>
              <a:t>deck includes 133 individual slides.  It was </a:t>
            </a:r>
            <a:r>
              <a:rPr lang="en-US" sz="1100" dirty="0"/>
              <a:t>created </a:t>
            </a:r>
            <a:r>
              <a:rPr lang="en-US" sz="1100" dirty="0" smtClean="0"/>
              <a:t>to provide greater ease of access to specific findings.</a:t>
            </a:r>
            <a:r>
              <a:rPr lang="en-US" sz="1100" dirty="0"/>
              <a:t>   </a:t>
            </a:r>
            <a:r>
              <a:rPr lang="en-US" sz="1100" dirty="0" smtClean="0"/>
              <a:t>                                              </a:t>
            </a:r>
            <a:r>
              <a:rPr lang="en-US" sz="1100" i="1" dirty="0" smtClean="0"/>
              <a:t>Mark </a:t>
            </a:r>
            <a:r>
              <a:rPr lang="en-US" sz="1100" i="1" dirty="0"/>
              <a:t>Attridge is to be commended for his </a:t>
            </a:r>
            <a:r>
              <a:rPr lang="en-US" sz="1100" i="1" dirty="0" smtClean="0"/>
              <a:t>work </a:t>
            </a:r>
            <a:r>
              <a:rPr lang="en-US" sz="1100" i="1" dirty="0"/>
              <a:t>on this companion project.</a:t>
            </a:r>
            <a:endParaRPr lang="en-US" sz="1100" dirty="0"/>
          </a:p>
          <a:p>
            <a:pPr marL="0" indent="0">
              <a:buNone/>
            </a:pPr>
            <a:r>
              <a:rPr lang="en-US" sz="1100" i="1" dirty="0"/>
              <a:t> </a:t>
            </a:r>
            <a:endParaRPr lang="en-US" sz="1100" dirty="0" smtClean="0"/>
          </a:p>
          <a:p>
            <a:pPr marL="0" indent="0">
              <a:buNone/>
            </a:pPr>
            <a:r>
              <a:rPr lang="en-US" sz="1100" dirty="0" smtClean="0"/>
              <a:t>Slide </a:t>
            </a:r>
            <a:r>
              <a:rPr lang="en-US" sz="1100" dirty="0"/>
              <a:t>Index by Topic and Slide Number</a:t>
            </a:r>
          </a:p>
          <a:p>
            <a:pPr marL="0" indent="0">
              <a:buNone/>
            </a:pPr>
            <a:r>
              <a:rPr lang="en-US" sz="1100" dirty="0"/>
              <a:t> </a:t>
            </a:r>
          </a:p>
          <a:p>
            <a:pPr marL="0" lvl="0" indent="0">
              <a:buNone/>
            </a:pPr>
            <a:r>
              <a:rPr lang="en-US" sz="1100" dirty="0"/>
              <a:t>Company Profile: 						</a:t>
            </a:r>
            <a:r>
              <a:rPr lang="en-US" sz="1100" dirty="0" smtClean="0"/>
              <a:t>Begins </a:t>
            </a:r>
            <a:r>
              <a:rPr lang="en-US" sz="1100" dirty="0"/>
              <a:t>on Slide 16</a:t>
            </a:r>
          </a:p>
          <a:p>
            <a:pPr marL="0" lvl="0" indent="0">
              <a:buNone/>
            </a:pPr>
            <a:r>
              <a:rPr lang="en-US" sz="1100" dirty="0"/>
              <a:t>Company Size: 						</a:t>
            </a:r>
            <a:r>
              <a:rPr lang="en-US" sz="1100" dirty="0" smtClean="0"/>
              <a:t>	Begins </a:t>
            </a:r>
            <a:r>
              <a:rPr lang="en-US" sz="1100" dirty="0"/>
              <a:t>on Slide 29</a:t>
            </a:r>
          </a:p>
          <a:p>
            <a:pPr marL="0" lvl="0" indent="0">
              <a:buNone/>
            </a:pPr>
            <a:r>
              <a:rPr lang="en-US" sz="1100" dirty="0"/>
              <a:t>Quality Indicators: 						Begins on Slide 35</a:t>
            </a:r>
          </a:p>
          <a:p>
            <a:pPr marL="0" lvl="0" indent="0">
              <a:buNone/>
            </a:pPr>
            <a:r>
              <a:rPr lang="en-US" sz="1100" dirty="0"/>
              <a:t>Contract Features: 						Begins on Slide 39</a:t>
            </a:r>
          </a:p>
          <a:p>
            <a:pPr marL="0" lvl="0" indent="0">
              <a:buNone/>
            </a:pPr>
            <a:r>
              <a:rPr lang="en-US" sz="1100" dirty="0"/>
              <a:t>Counseling Services: 						Begins on Slide 47</a:t>
            </a:r>
          </a:p>
          <a:p>
            <a:pPr marL="0" lvl="0" indent="0">
              <a:buNone/>
            </a:pPr>
            <a:r>
              <a:rPr lang="en-US" sz="1100" dirty="0"/>
              <a:t>Profile of Users: 						Begins on Slide 52</a:t>
            </a:r>
          </a:p>
          <a:p>
            <a:pPr marL="0" lvl="0" indent="0">
              <a:buNone/>
            </a:pPr>
            <a:r>
              <a:rPr lang="en-US" sz="1100" dirty="0" smtClean="0"/>
              <a:t>Utilization </a:t>
            </a:r>
            <a:r>
              <a:rPr lang="en-US" sz="1100" dirty="0"/>
              <a:t>Metrics: 					</a:t>
            </a:r>
            <a:r>
              <a:rPr lang="en-US" sz="1100" dirty="0" smtClean="0"/>
              <a:t>	Begins </a:t>
            </a:r>
            <a:r>
              <a:rPr lang="en-US" sz="1100" dirty="0"/>
              <a:t>on Slide 56</a:t>
            </a:r>
          </a:p>
          <a:p>
            <a:pPr marL="0" lvl="0" indent="0">
              <a:buNone/>
            </a:pPr>
            <a:r>
              <a:rPr lang="en-US" sz="1100" dirty="0"/>
              <a:t>Survey Tools &amp; Outcomes: 			</a:t>
            </a:r>
            <a:r>
              <a:rPr lang="en-US" sz="1100" dirty="0" smtClean="0"/>
              <a:t>		Begins </a:t>
            </a:r>
            <a:r>
              <a:rPr lang="en-US" sz="1100" dirty="0"/>
              <a:t>on Slide 86</a:t>
            </a:r>
          </a:p>
          <a:p>
            <a:pPr marL="0" lvl="0" indent="0">
              <a:buNone/>
            </a:pPr>
            <a:r>
              <a:rPr lang="en-US" sz="1100" dirty="0"/>
              <a:t>Tests of Group Differences by </a:t>
            </a:r>
            <a:r>
              <a:rPr lang="en-US" sz="1100" dirty="0" smtClean="0"/>
              <a:t> </a:t>
            </a:r>
            <a:r>
              <a:rPr lang="en-US" sz="1100" dirty="0"/>
              <a:t>Market Size, Country &amp; Pricing: 	</a:t>
            </a:r>
            <a:r>
              <a:rPr lang="en-US" sz="1100" dirty="0" smtClean="0"/>
              <a:t>Begins </a:t>
            </a:r>
            <a:r>
              <a:rPr lang="en-US" sz="1100" dirty="0"/>
              <a:t>on Slide 95</a:t>
            </a:r>
          </a:p>
          <a:p>
            <a:pPr marL="0" lvl="0" indent="0">
              <a:buNone/>
            </a:pPr>
            <a:r>
              <a:rPr lang="en-US" sz="1100" dirty="0"/>
              <a:t>Business Management: 				</a:t>
            </a:r>
            <a:r>
              <a:rPr lang="en-US" sz="1100" dirty="0" smtClean="0"/>
              <a:t>		Begins </a:t>
            </a:r>
            <a:r>
              <a:rPr lang="en-US" sz="1100" dirty="0"/>
              <a:t>on Slide 107</a:t>
            </a:r>
          </a:p>
          <a:p>
            <a:pPr marL="0" lvl="0" indent="0">
              <a:buNone/>
            </a:pPr>
            <a:r>
              <a:rPr lang="en-US" sz="1100" dirty="0"/>
              <a:t>Business Development: 				</a:t>
            </a:r>
            <a:r>
              <a:rPr lang="en-US" sz="1100" dirty="0" smtClean="0"/>
              <a:t>		Begins </a:t>
            </a:r>
            <a:r>
              <a:rPr lang="en-US" sz="1100" dirty="0"/>
              <a:t>on Slide 114</a:t>
            </a:r>
          </a:p>
          <a:p>
            <a:pPr marL="0" lvl="0" indent="0">
              <a:buNone/>
            </a:pPr>
            <a:r>
              <a:rPr lang="en-US" sz="1100" dirty="0"/>
              <a:t>The Future of External EAP: 			</a:t>
            </a:r>
            <a:r>
              <a:rPr lang="en-US" sz="1100" dirty="0" smtClean="0"/>
              <a:t>		Begins </a:t>
            </a:r>
            <a:r>
              <a:rPr lang="en-US" sz="1100" dirty="0"/>
              <a:t>on Slide 119</a:t>
            </a:r>
          </a:p>
          <a:p>
            <a:pPr marL="0" lvl="0" indent="0">
              <a:buNone/>
            </a:pPr>
            <a:r>
              <a:rPr lang="en-US" sz="1100" dirty="0"/>
              <a:t>Comments:  						</a:t>
            </a:r>
            <a:r>
              <a:rPr lang="en-US" sz="1100" dirty="0" smtClean="0"/>
              <a:t>	Begins </a:t>
            </a:r>
            <a:r>
              <a:rPr lang="en-US" sz="1100" dirty="0"/>
              <a:t>on Slide 122</a:t>
            </a:r>
          </a:p>
          <a:p>
            <a:pPr marL="0" indent="0">
              <a:buNone/>
            </a:pPr>
            <a:r>
              <a:rPr lang="en-US" sz="1100" dirty="0"/>
              <a:t> </a:t>
            </a:r>
          </a:p>
          <a:p>
            <a:pPr marL="0" indent="0">
              <a:buNone/>
            </a:pPr>
            <a:endParaRPr lang="en-US" sz="1200" dirty="0"/>
          </a:p>
        </p:txBody>
      </p:sp>
    </p:spTree>
    <p:extLst>
      <p:ext uri="{BB962C8B-B14F-4D97-AF65-F5344CB8AC3E}">
        <p14:creationId xmlns:p14="http://schemas.microsoft.com/office/powerpoint/2010/main" val="3061348608"/>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3238" y="1219200"/>
            <a:ext cx="8229600" cy="1143000"/>
          </a:xfrm>
        </p:spPr>
        <p:txBody>
          <a:bodyPr>
            <a:normAutofit fontScale="90000"/>
          </a:bodyPr>
          <a:lstStyle/>
          <a:p>
            <a:r>
              <a:rPr lang="en-US" b="1" dirty="0" smtClean="0">
                <a:solidFill>
                  <a:srgbClr val="800000"/>
                </a:solidFill>
                <a:latin typeface="Gill Sans"/>
                <a:cs typeface="Gill Sans"/>
              </a:rPr>
              <a:t>Results – Part 1</a:t>
            </a:r>
            <a:br>
              <a:rPr lang="en-US" b="1" dirty="0" smtClean="0">
                <a:solidFill>
                  <a:srgbClr val="800000"/>
                </a:solidFill>
                <a:latin typeface="Gill Sans"/>
                <a:cs typeface="Gill Sans"/>
              </a:rPr>
            </a:br>
            <a:r>
              <a:rPr lang="en-US" b="1" dirty="0">
                <a:solidFill>
                  <a:srgbClr val="800000"/>
                </a:solidFill>
                <a:latin typeface="Gill Sans"/>
                <a:cs typeface="Gill Sans"/>
              </a:rPr>
              <a:t/>
            </a:r>
            <a:br>
              <a:rPr lang="en-US" b="1" dirty="0">
                <a:solidFill>
                  <a:srgbClr val="800000"/>
                </a:solidFill>
                <a:latin typeface="Gill Sans"/>
                <a:cs typeface="Gill Sans"/>
              </a:rPr>
            </a:br>
            <a:r>
              <a:rPr lang="en-US" sz="6000" b="1" dirty="0" smtClean="0">
                <a:solidFill>
                  <a:srgbClr val="800000"/>
                </a:solidFill>
                <a:latin typeface="Gill Sans"/>
                <a:cs typeface="Gill Sans"/>
              </a:rPr>
              <a:t>Company Profile</a:t>
            </a:r>
            <a:endParaRPr lang="en-US" sz="2200" dirty="0"/>
          </a:p>
        </p:txBody>
      </p:sp>
      <p:sp>
        <p:nvSpPr>
          <p:cNvPr id="5" name="Slide Number Placeholder 4"/>
          <p:cNvSpPr>
            <a:spLocks noGrp="1"/>
          </p:cNvSpPr>
          <p:nvPr>
            <p:ph type="sldNum" sz="quarter" idx="12"/>
          </p:nvPr>
        </p:nvSpPr>
        <p:spPr/>
        <p:txBody>
          <a:bodyPr/>
          <a:lstStyle/>
          <a:p>
            <a:fld id="{B8D52518-472C-CE45-A51C-3AA0691B0616}" type="slidenum">
              <a:rPr lang="en-US" smtClean="0"/>
              <a:pPr/>
              <a:t>20</a:t>
            </a:fld>
            <a:endParaRPr lang="en-US" dirty="0"/>
          </a:p>
        </p:txBody>
      </p:sp>
      <p:sp>
        <p:nvSpPr>
          <p:cNvPr id="3" name="Rectangle 2"/>
          <p:cNvSpPr/>
          <p:nvPr/>
        </p:nvSpPr>
        <p:spPr>
          <a:xfrm>
            <a:off x="990600" y="3433580"/>
            <a:ext cx="7315200" cy="1569660"/>
          </a:xfrm>
          <a:prstGeom prst="rect">
            <a:avLst/>
          </a:prstGeom>
        </p:spPr>
        <p:txBody>
          <a:bodyPr wrap="square">
            <a:spAutoFit/>
          </a:bodyPr>
          <a:lstStyle/>
          <a:p>
            <a:r>
              <a:rPr lang="en-US" dirty="0" smtClean="0"/>
              <a:t>RQ1. Company </a:t>
            </a:r>
            <a:r>
              <a:rPr lang="en-US" dirty="0"/>
              <a:t>Profile – What are the most common descriptive characteristics of external EAP vendors as a company (e.g., location, corporate structure, tax status, and so on)? </a:t>
            </a:r>
          </a:p>
        </p:txBody>
      </p:sp>
    </p:spTree>
    <p:extLst>
      <p:ext uri="{BB962C8B-B14F-4D97-AF65-F5344CB8AC3E}">
        <p14:creationId xmlns:p14="http://schemas.microsoft.com/office/powerpoint/2010/main" val="4293893962"/>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solidFill>
                  <a:srgbClr val="800000"/>
                </a:solidFill>
                <a:latin typeface="Gill Sans"/>
                <a:cs typeface="Gill Sans"/>
              </a:rPr>
              <a:t>Sample: </a:t>
            </a:r>
            <a:r>
              <a:rPr lang="en-US" sz="3200" b="1" dirty="0" smtClean="0">
                <a:solidFill>
                  <a:srgbClr val="800000"/>
                </a:solidFill>
                <a:latin typeface="Gill Sans"/>
                <a:cs typeface="Gill Sans"/>
              </a:rPr>
              <a:t>Major Groups by Location</a:t>
            </a:r>
            <a:endParaRPr lang="en-US" sz="3200" b="1" dirty="0"/>
          </a:p>
        </p:txBody>
      </p:sp>
      <p:sp>
        <p:nvSpPr>
          <p:cNvPr id="3" name="Content Placeholder 2"/>
          <p:cNvSpPr>
            <a:spLocks noGrp="1"/>
          </p:cNvSpPr>
          <p:nvPr>
            <p:ph idx="1"/>
          </p:nvPr>
        </p:nvSpPr>
        <p:spPr>
          <a:xfrm>
            <a:off x="457200" y="1600200"/>
            <a:ext cx="8229600" cy="3589867"/>
          </a:xfrm>
        </p:spPr>
        <p:txBody>
          <a:bodyPr>
            <a:normAutofit fontScale="70000" lnSpcReduction="20000"/>
          </a:bodyPr>
          <a:lstStyle/>
          <a:p>
            <a:pPr marL="0" indent="0">
              <a:buNone/>
            </a:pPr>
            <a:endParaRPr lang="en-US" sz="3300" u="sng" dirty="0" smtClean="0">
              <a:latin typeface="Gill Sans"/>
              <a:cs typeface="Gill Sans"/>
            </a:endParaRPr>
          </a:p>
          <a:p>
            <a:pPr marL="0" indent="0">
              <a:buNone/>
            </a:pPr>
            <a:endParaRPr lang="en-US" sz="3300" dirty="0" smtClean="0">
              <a:latin typeface="Gill Sans"/>
              <a:cs typeface="Gill Sans"/>
            </a:endParaRPr>
          </a:p>
          <a:p>
            <a:pPr marL="0" indent="0">
              <a:buNone/>
            </a:pPr>
            <a:r>
              <a:rPr lang="en-US" sz="3300" dirty="0" smtClean="0">
                <a:latin typeface="Gill Sans"/>
                <a:cs typeface="Gill Sans"/>
              </a:rPr>
              <a:t>United States = 70%			58 companies		</a:t>
            </a:r>
            <a:r>
              <a:rPr lang="en-US" sz="3300" dirty="0">
                <a:latin typeface="Gill Sans"/>
                <a:cs typeface="Gill Sans"/>
              </a:rPr>
              <a:t>	</a:t>
            </a:r>
            <a:r>
              <a:rPr lang="en-US" sz="3300" dirty="0" smtClean="0">
                <a:latin typeface="Gill Sans"/>
                <a:cs typeface="Gill Sans"/>
              </a:rPr>
              <a:t>28 </a:t>
            </a:r>
            <a:r>
              <a:rPr lang="en-US" sz="3300" dirty="0">
                <a:latin typeface="Gill Sans"/>
                <a:cs typeface="Gill Sans"/>
              </a:rPr>
              <a:t>states</a:t>
            </a:r>
          </a:p>
          <a:p>
            <a:pPr marL="514350" indent="-514350">
              <a:buFont typeface="+mj-lt"/>
              <a:buAutoNum type="arabicPeriod"/>
            </a:pPr>
            <a:endParaRPr lang="en-US" sz="3300" dirty="0">
              <a:latin typeface="Gill Sans"/>
              <a:cs typeface="Gill Sans"/>
            </a:endParaRPr>
          </a:p>
          <a:p>
            <a:pPr marL="0" indent="0">
              <a:buNone/>
            </a:pPr>
            <a:r>
              <a:rPr lang="en-US" sz="3300" dirty="0">
                <a:latin typeface="Gill Sans"/>
                <a:cs typeface="Gill Sans"/>
              </a:rPr>
              <a:t>Canada = </a:t>
            </a:r>
            <a:r>
              <a:rPr lang="en-US" sz="3300" dirty="0" smtClean="0">
                <a:latin typeface="Gill Sans"/>
                <a:cs typeface="Gill Sans"/>
              </a:rPr>
              <a:t>15%					12 companies		</a:t>
            </a:r>
            <a:r>
              <a:rPr lang="en-US" sz="3300" dirty="0">
                <a:latin typeface="Gill Sans"/>
                <a:cs typeface="Gill Sans"/>
              </a:rPr>
              <a:t>	</a:t>
            </a:r>
            <a:r>
              <a:rPr lang="en-US" sz="3300" dirty="0" smtClean="0">
                <a:latin typeface="Gill Sans"/>
                <a:cs typeface="Gill Sans"/>
              </a:rPr>
              <a:t>4 </a:t>
            </a:r>
            <a:r>
              <a:rPr lang="en-US" sz="3300" dirty="0">
                <a:latin typeface="Gill Sans"/>
                <a:cs typeface="Gill Sans"/>
              </a:rPr>
              <a:t>provinces </a:t>
            </a:r>
            <a:endParaRPr lang="en-US" sz="3300" dirty="0" smtClean="0">
              <a:latin typeface="Gill Sans"/>
              <a:cs typeface="Gill Sans"/>
            </a:endParaRPr>
          </a:p>
          <a:p>
            <a:pPr marL="0" indent="0">
              <a:buNone/>
            </a:pPr>
            <a:endParaRPr lang="en-US" sz="3300" dirty="0" smtClean="0">
              <a:latin typeface="Gill Sans"/>
              <a:cs typeface="Gill Sans"/>
            </a:endParaRPr>
          </a:p>
          <a:p>
            <a:pPr marL="0" indent="0">
              <a:buNone/>
            </a:pPr>
            <a:r>
              <a:rPr lang="en-US" sz="3300" dirty="0" smtClean="0">
                <a:latin typeface="Gill Sans"/>
                <a:cs typeface="Gill Sans"/>
              </a:rPr>
              <a:t>Non US/CAN </a:t>
            </a:r>
            <a:r>
              <a:rPr lang="en-US" sz="3300" dirty="0">
                <a:latin typeface="Gill Sans"/>
                <a:cs typeface="Gill Sans"/>
              </a:rPr>
              <a:t>= 15</a:t>
            </a:r>
            <a:r>
              <a:rPr lang="en-US" sz="3300" dirty="0" smtClean="0">
                <a:latin typeface="Gill Sans"/>
                <a:cs typeface="Gill Sans"/>
              </a:rPr>
              <a:t>%			12 companies			10 </a:t>
            </a:r>
            <a:r>
              <a:rPr lang="en-US" sz="3300" dirty="0">
                <a:latin typeface="Gill Sans"/>
                <a:cs typeface="Gill Sans"/>
              </a:rPr>
              <a:t>countries </a:t>
            </a:r>
          </a:p>
          <a:p>
            <a:pPr marL="400050" lvl="1" indent="0">
              <a:buNone/>
            </a:pPr>
            <a:r>
              <a:rPr lang="en-US" sz="3300" dirty="0">
                <a:latin typeface="Gill Sans"/>
                <a:cs typeface="Gill Sans"/>
              </a:rPr>
              <a:t>        </a:t>
            </a:r>
          </a:p>
          <a:p>
            <a:pPr marL="800100" lvl="2" indent="0">
              <a:buNone/>
            </a:pPr>
            <a:endParaRPr lang="en-US" b="1" dirty="0" smtClean="0"/>
          </a:p>
          <a:p>
            <a:pPr marL="800100" lvl="2" indent="0">
              <a:buNone/>
            </a:pPr>
            <a:endParaRPr lang="en-US" b="1" dirty="0"/>
          </a:p>
          <a:p>
            <a:endParaRPr lang="en-US" dirty="0"/>
          </a:p>
        </p:txBody>
      </p:sp>
      <p:sp>
        <p:nvSpPr>
          <p:cNvPr id="4" name="Slide Number Placeholder 4"/>
          <p:cNvSpPr>
            <a:spLocks noGrp="1"/>
          </p:cNvSpPr>
          <p:nvPr>
            <p:ph type="sldNum" sz="quarter" idx="12"/>
          </p:nvPr>
        </p:nvSpPr>
        <p:spPr>
          <a:xfrm>
            <a:off x="6553200" y="6356351"/>
            <a:ext cx="2133600" cy="365125"/>
          </a:xfrm>
        </p:spPr>
        <p:txBody>
          <a:bodyPr/>
          <a:lstStyle/>
          <a:p>
            <a:fld id="{B8D52518-472C-CE45-A51C-3AA0691B0616}" type="slidenum">
              <a:rPr lang="en-US" smtClean="0"/>
              <a:pPr/>
              <a:t>21</a:t>
            </a:fld>
            <a:endParaRPr lang="en-US" dirty="0"/>
          </a:p>
        </p:txBody>
      </p:sp>
      <p:sp>
        <p:nvSpPr>
          <p:cNvPr id="5" name="Rectangle 4"/>
          <p:cNvSpPr/>
          <p:nvPr/>
        </p:nvSpPr>
        <p:spPr>
          <a:xfrm>
            <a:off x="622300" y="5215354"/>
            <a:ext cx="7772400" cy="584776"/>
          </a:xfrm>
          <a:prstGeom prst="rect">
            <a:avLst/>
          </a:prstGeom>
        </p:spPr>
        <p:txBody>
          <a:bodyPr wrap="square">
            <a:spAutoFit/>
          </a:bodyPr>
          <a:lstStyle/>
          <a:p>
            <a:r>
              <a:rPr lang="en-US" sz="1600" dirty="0" smtClean="0">
                <a:latin typeface="Gill Sans"/>
                <a:cs typeface="Gill Sans"/>
              </a:rPr>
              <a:t>Survey Item: Please </a:t>
            </a:r>
            <a:r>
              <a:rPr lang="en-US" sz="1600" dirty="0">
                <a:latin typeface="Gill Sans"/>
                <a:cs typeface="Gill Sans"/>
              </a:rPr>
              <a:t>identify the location of your company headquarters using the drop down list below </a:t>
            </a:r>
          </a:p>
        </p:txBody>
      </p:sp>
    </p:spTree>
    <p:extLst>
      <p:ext uri="{BB962C8B-B14F-4D97-AF65-F5344CB8AC3E}">
        <p14:creationId xmlns:p14="http://schemas.microsoft.com/office/powerpoint/2010/main" val="909710105"/>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solidFill>
                  <a:srgbClr val="800000"/>
                </a:solidFill>
                <a:latin typeface="Gill Sans"/>
                <a:cs typeface="Gill Sans"/>
              </a:rPr>
              <a:t>Sample: Countries Represented </a:t>
            </a:r>
            <a:br>
              <a:rPr lang="en-US" sz="3200" b="1" dirty="0" smtClean="0">
                <a:solidFill>
                  <a:srgbClr val="800000"/>
                </a:solidFill>
                <a:latin typeface="Gill Sans"/>
                <a:cs typeface="Gill Sans"/>
              </a:rPr>
            </a:br>
            <a:r>
              <a:rPr lang="en-US" sz="3200" b="1" dirty="0" smtClean="0">
                <a:solidFill>
                  <a:srgbClr val="800000"/>
                </a:solidFill>
                <a:latin typeface="Gill Sans"/>
                <a:cs typeface="Gill Sans"/>
              </a:rPr>
              <a:t>by Location of EAP Company HQ</a:t>
            </a:r>
            <a:endParaRPr lang="en-US" sz="3200" b="1" dirty="0">
              <a:solidFill>
                <a:srgbClr val="800000"/>
              </a:solidFill>
              <a:latin typeface="Gill Sans"/>
              <a:cs typeface="Gill Sans"/>
            </a:endParaRPr>
          </a:p>
        </p:txBody>
      </p:sp>
      <p:sp>
        <p:nvSpPr>
          <p:cNvPr id="3" name="Content Placeholder 2"/>
          <p:cNvSpPr>
            <a:spLocks noGrp="1"/>
          </p:cNvSpPr>
          <p:nvPr>
            <p:ph idx="1"/>
          </p:nvPr>
        </p:nvSpPr>
        <p:spPr>
          <a:xfrm>
            <a:off x="914400" y="2332037"/>
            <a:ext cx="3505200" cy="4525963"/>
          </a:xfrm>
        </p:spPr>
        <p:txBody>
          <a:bodyPr>
            <a:normAutofit/>
          </a:bodyPr>
          <a:lstStyle/>
          <a:p>
            <a:pPr marL="400050" lvl="1" indent="0">
              <a:buNone/>
            </a:pPr>
            <a:r>
              <a:rPr lang="en-US" sz="3000" dirty="0" smtClean="0">
                <a:latin typeface="Gill Sans"/>
                <a:cs typeface="Gill Sans"/>
              </a:rPr>
              <a:t>Argentina</a:t>
            </a:r>
          </a:p>
          <a:p>
            <a:pPr marL="400050" lvl="1" indent="0">
              <a:buNone/>
            </a:pPr>
            <a:r>
              <a:rPr lang="en-US" sz="3000" dirty="0" smtClean="0">
                <a:latin typeface="Gill Sans"/>
                <a:cs typeface="Gill Sans"/>
              </a:rPr>
              <a:t>Canada (12)</a:t>
            </a:r>
            <a:endParaRPr lang="en-US" sz="3000" dirty="0">
              <a:latin typeface="Gill Sans"/>
              <a:cs typeface="Gill Sans"/>
            </a:endParaRPr>
          </a:p>
          <a:p>
            <a:pPr marL="400050" lvl="1" indent="0">
              <a:buNone/>
            </a:pPr>
            <a:r>
              <a:rPr lang="en-US" sz="3000" dirty="0" smtClean="0">
                <a:latin typeface="Gill Sans"/>
                <a:cs typeface="Gill Sans"/>
              </a:rPr>
              <a:t>India</a:t>
            </a:r>
            <a:endParaRPr lang="en-US" sz="3000" dirty="0">
              <a:latin typeface="Gill Sans"/>
              <a:cs typeface="Gill Sans"/>
            </a:endParaRPr>
          </a:p>
          <a:p>
            <a:pPr marL="400050" lvl="1" indent="0">
              <a:buNone/>
            </a:pPr>
            <a:r>
              <a:rPr lang="en-US" sz="3000" dirty="0" smtClean="0">
                <a:latin typeface="Gill Sans"/>
                <a:cs typeface="Gill Sans"/>
              </a:rPr>
              <a:t>Ireland </a:t>
            </a:r>
          </a:p>
          <a:p>
            <a:pPr marL="400050" lvl="1" indent="0">
              <a:buNone/>
            </a:pPr>
            <a:r>
              <a:rPr lang="en-US" sz="3000" dirty="0" smtClean="0">
                <a:latin typeface="Gill Sans"/>
                <a:cs typeface="Gill Sans"/>
              </a:rPr>
              <a:t>Netherlands</a:t>
            </a:r>
            <a:endParaRPr lang="en-US" sz="3000" dirty="0">
              <a:latin typeface="Gill Sans"/>
              <a:cs typeface="Gill Sans"/>
            </a:endParaRPr>
          </a:p>
          <a:p>
            <a:pPr marL="400050" lvl="1" indent="0">
              <a:buNone/>
            </a:pPr>
            <a:r>
              <a:rPr lang="en-US" sz="3000" dirty="0" smtClean="0">
                <a:latin typeface="Gill Sans"/>
                <a:cs typeface="Gill Sans"/>
              </a:rPr>
              <a:t>New Zealand</a:t>
            </a:r>
            <a:endParaRPr lang="en-US" dirty="0"/>
          </a:p>
        </p:txBody>
      </p:sp>
      <p:sp>
        <p:nvSpPr>
          <p:cNvPr id="4" name="Content Placeholder 2"/>
          <p:cNvSpPr txBox="1">
            <a:spLocks/>
          </p:cNvSpPr>
          <p:nvPr/>
        </p:nvSpPr>
        <p:spPr>
          <a:xfrm>
            <a:off x="4267200" y="2332037"/>
            <a:ext cx="4038600" cy="452596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00050" lvl="1" indent="0">
              <a:buNone/>
            </a:pPr>
            <a:r>
              <a:rPr lang="en-US" sz="3000" dirty="0">
                <a:latin typeface="Gill Sans"/>
                <a:cs typeface="Gill Sans"/>
              </a:rPr>
              <a:t>Philippines</a:t>
            </a:r>
            <a:endParaRPr lang="en-US" sz="3200" dirty="0"/>
          </a:p>
          <a:p>
            <a:pPr marL="400050" lvl="1" indent="0">
              <a:buFont typeface="Arial"/>
              <a:buNone/>
            </a:pPr>
            <a:r>
              <a:rPr lang="en-US" sz="3000" dirty="0" smtClean="0">
                <a:latin typeface="Gill Sans"/>
                <a:cs typeface="Gill Sans"/>
              </a:rPr>
              <a:t>Russian Federation</a:t>
            </a:r>
          </a:p>
          <a:p>
            <a:pPr marL="400050" lvl="1" indent="0">
              <a:buFont typeface="Arial"/>
              <a:buNone/>
            </a:pPr>
            <a:r>
              <a:rPr lang="en-US" sz="3000" dirty="0" smtClean="0">
                <a:latin typeface="Gill Sans"/>
                <a:cs typeface="Gill Sans"/>
              </a:rPr>
              <a:t>Singapore</a:t>
            </a:r>
          </a:p>
          <a:p>
            <a:pPr marL="400050" lvl="1" indent="0">
              <a:buFont typeface="Arial"/>
              <a:buNone/>
            </a:pPr>
            <a:r>
              <a:rPr lang="en-US" sz="3000" dirty="0" smtClean="0">
                <a:latin typeface="Gill Sans"/>
                <a:cs typeface="Gill Sans"/>
              </a:rPr>
              <a:t>Turkey</a:t>
            </a:r>
          </a:p>
          <a:p>
            <a:pPr marL="400050" lvl="1" indent="0">
              <a:buFont typeface="Arial"/>
              <a:buNone/>
            </a:pPr>
            <a:r>
              <a:rPr lang="en-US" sz="3000" dirty="0" smtClean="0">
                <a:latin typeface="Gill Sans"/>
                <a:cs typeface="Gill Sans"/>
              </a:rPr>
              <a:t>United Kingdom (3)</a:t>
            </a:r>
          </a:p>
          <a:p>
            <a:pPr marL="400050" lvl="1" indent="0">
              <a:buFont typeface="Arial"/>
              <a:buNone/>
            </a:pPr>
            <a:r>
              <a:rPr lang="en-US" sz="3000" dirty="0" smtClean="0">
                <a:latin typeface="Gill Sans"/>
                <a:cs typeface="Gill Sans"/>
              </a:rPr>
              <a:t>United States (58)</a:t>
            </a:r>
          </a:p>
          <a:p>
            <a:pPr marL="0" indent="0">
              <a:buFont typeface="Arial"/>
              <a:buNone/>
            </a:pPr>
            <a:r>
              <a:rPr lang="en-US" sz="3000" dirty="0" smtClean="0">
                <a:latin typeface="Gill Sans"/>
                <a:cs typeface="Gill Sans"/>
              </a:rPr>
              <a:t> </a:t>
            </a:r>
          </a:p>
          <a:p>
            <a:endParaRPr lang="en-US" dirty="0"/>
          </a:p>
        </p:txBody>
      </p:sp>
      <p:sp>
        <p:nvSpPr>
          <p:cNvPr id="5" name="Slide Number Placeholder 4"/>
          <p:cNvSpPr>
            <a:spLocks noGrp="1"/>
          </p:cNvSpPr>
          <p:nvPr>
            <p:ph type="sldNum" sz="quarter" idx="12"/>
          </p:nvPr>
        </p:nvSpPr>
        <p:spPr>
          <a:xfrm>
            <a:off x="6553200" y="6356351"/>
            <a:ext cx="2133600" cy="365125"/>
          </a:xfrm>
        </p:spPr>
        <p:txBody>
          <a:bodyPr/>
          <a:lstStyle/>
          <a:p>
            <a:fld id="{B8D52518-472C-CE45-A51C-3AA0691B0616}" type="slidenum">
              <a:rPr lang="en-US" smtClean="0"/>
              <a:pPr/>
              <a:t>22</a:t>
            </a:fld>
            <a:endParaRPr lang="en-US" dirty="0"/>
          </a:p>
        </p:txBody>
      </p:sp>
    </p:spTree>
    <p:extLst>
      <p:ext uri="{BB962C8B-B14F-4D97-AF65-F5344CB8AC3E}">
        <p14:creationId xmlns:p14="http://schemas.microsoft.com/office/powerpoint/2010/main" val="3491019045"/>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solidFill>
                  <a:srgbClr val="800000"/>
                </a:solidFill>
                <a:latin typeface="Gill Sans"/>
                <a:cs typeface="Gill Sans"/>
              </a:rPr>
              <a:t>Tax </a:t>
            </a:r>
            <a:r>
              <a:rPr lang="en-US" sz="3200" b="1" dirty="0">
                <a:solidFill>
                  <a:srgbClr val="800000"/>
                </a:solidFill>
                <a:latin typeface="Gill Sans"/>
                <a:cs typeface="Gill Sans"/>
              </a:rPr>
              <a:t>Model</a:t>
            </a:r>
            <a:endParaRPr lang="en-US" sz="3200" b="1" dirty="0"/>
          </a:p>
        </p:txBody>
      </p:sp>
      <p:sp>
        <p:nvSpPr>
          <p:cNvPr id="5" name="Slide Number Placeholder 4"/>
          <p:cNvSpPr>
            <a:spLocks noGrp="1"/>
          </p:cNvSpPr>
          <p:nvPr>
            <p:ph type="sldNum" sz="quarter" idx="12"/>
          </p:nvPr>
        </p:nvSpPr>
        <p:spPr/>
        <p:txBody>
          <a:bodyPr/>
          <a:lstStyle/>
          <a:p>
            <a:fld id="{B8D52518-472C-CE45-A51C-3AA0691B0616}" type="slidenum">
              <a:rPr lang="en-US" smtClean="0"/>
              <a:pPr/>
              <a:t>23</a:t>
            </a:fld>
            <a:endParaRPr lang="en-US" dirty="0"/>
          </a:p>
        </p:txBody>
      </p:sp>
      <p:sp>
        <p:nvSpPr>
          <p:cNvPr id="7" name="Rectangle 6"/>
          <p:cNvSpPr/>
          <p:nvPr/>
        </p:nvSpPr>
        <p:spPr>
          <a:xfrm>
            <a:off x="152400" y="6259811"/>
            <a:ext cx="943212" cy="369332"/>
          </a:xfrm>
          <a:prstGeom prst="rect">
            <a:avLst/>
          </a:prstGeom>
        </p:spPr>
        <p:txBody>
          <a:bodyPr wrap="none">
            <a:spAutoFit/>
          </a:bodyPr>
          <a:lstStyle/>
          <a:p>
            <a:r>
              <a:rPr lang="en-US" sz="1800" dirty="0">
                <a:solidFill>
                  <a:srgbClr val="800000"/>
                </a:solidFill>
                <a:latin typeface="Gill Sans"/>
                <a:cs typeface="Gill Sans"/>
              </a:rPr>
              <a:t>(n = </a:t>
            </a:r>
            <a:r>
              <a:rPr lang="en-US" sz="1800" dirty="0" smtClean="0">
                <a:solidFill>
                  <a:srgbClr val="800000"/>
                </a:solidFill>
                <a:latin typeface="Gill Sans"/>
                <a:cs typeface="Gill Sans"/>
              </a:rPr>
              <a:t>82)</a:t>
            </a:r>
            <a:endParaRPr lang="en-US" sz="1800" dirty="0"/>
          </a:p>
        </p:txBody>
      </p:sp>
      <p:graphicFrame>
        <p:nvGraphicFramePr>
          <p:cNvPr id="3" name="Chart 2"/>
          <p:cNvGraphicFramePr/>
          <p:nvPr>
            <p:extLst>
              <p:ext uri="{D42A27DB-BD31-4B8C-83A1-F6EECF244321}">
                <p14:modId xmlns:p14="http://schemas.microsoft.com/office/powerpoint/2010/main" val="347975147"/>
              </p:ext>
            </p:extLst>
          </p:nvPr>
        </p:nvGraphicFramePr>
        <p:xfrm>
          <a:off x="469900" y="838200"/>
          <a:ext cx="7620000" cy="4938713"/>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angle 3"/>
          <p:cNvSpPr/>
          <p:nvPr/>
        </p:nvSpPr>
        <p:spPr>
          <a:xfrm>
            <a:off x="1676400" y="5993678"/>
            <a:ext cx="5715000" cy="338554"/>
          </a:xfrm>
          <a:prstGeom prst="rect">
            <a:avLst/>
          </a:prstGeom>
        </p:spPr>
        <p:txBody>
          <a:bodyPr wrap="square">
            <a:spAutoFit/>
          </a:bodyPr>
          <a:lstStyle/>
          <a:p>
            <a:r>
              <a:rPr lang="en-US" sz="1600" dirty="0" smtClean="0">
                <a:latin typeface="Gill Sans"/>
                <a:cs typeface="Gill Sans"/>
              </a:rPr>
              <a:t>Survey item:  Is </a:t>
            </a:r>
            <a:r>
              <a:rPr lang="en-US" sz="1600" dirty="0">
                <a:latin typeface="Gill Sans"/>
                <a:cs typeface="Gill Sans"/>
              </a:rPr>
              <a:t>your company “for profit” or “not for profit”? </a:t>
            </a:r>
          </a:p>
        </p:txBody>
      </p:sp>
    </p:spTree>
    <p:extLst>
      <p:ext uri="{BB962C8B-B14F-4D97-AF65-F5344CB8AC3E}">
        <p14:creationId xmlns:p14="http://schemas.microsoft.com/office/powerpoint/2010/main" val="4060531479"/>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solidFill>
                  <a:srgbClr val="800000"/>
                </a:solidFill>
                <a:latin typeface="Gill Sans"/>
                <a:cs typeface="Gill Sans"/>
              </a:rPr>
              <a:t>Type of Business</a:t>
            </a:r>
            <a:endParaRPr lang="en-US" sz="3200" b="1" dirty="0"/>
          </a:p>
        </p:txBody>
      </p:sp>
      <p:sp>
        <p:nvSpPr>
          <p:cNvPr id="4" name="Content Placeholder 3"/>
          <p:cNvSpPr>
            <a:spLocks noGrp="1"/>
          </p:cNvSpPr>
          <p:nvPr>
            <p:ph sz="half" idx="2"/>
          </p:nvPr>
        </p:nvSpPr>
        <p:spPr>
          <a:xfrm>
            <a:off x="304800" y="1449390"/>
            <a:ext cx="8599025" cy="4495799"/>
          </a:xfrm>
        </p:spPr>
        <p:txBody>
          <a:bodyPr>
            <a:noAutofit/>
          </a:bodyPr>
          <a:lstStyle/>
          <a:p>
            <a:pPr lvl="0"/>
            <a:r>
              <a:rPr lang="en-US" sz="2400" dirty="0" smtClean="0"/>
              <a:t>Free </a:t>
            </a:r>
            <a:r>
              <a:rPr lang="en-US" sz="2400" dirty="0"/>
              <a:t>Standing EAP = </a:t>
            </a:r>
            <a:r>
              <a:rPr lang="en-US" sz="2400" dirty="0" smtClean="0"/>
              <a:t>60% (49)</a:t>
            </a:r>
            <a:endParaRPr lang="en-US" sz="2400" dirty="0"/>
          </a:p>
          <a:p>
            <a:pPr lvl="0"/>
            <a:r>
              <a:rPr lang="en-US" sz="2400" dirty="0"/>
              <a:t>Hospital or Health Care System = </a:t>
            </a:r>
            <a:r>
              <a:rPr lang="en-US" sz="2400" dirty="0" smtClean="0"/>
              <a:t>15% (12)</a:t>
            </a:r>
            <a:endParaRPr lang="en-US" sz="2400" dirty="0"/>
          </a:p>
          <a:p>
            <a:pPr lvl="0"/>
            <a:r>
              <a:rPr lang="en-US" sz="2400" dirty="0"/>
              <a:t>Insurance Company or Health Plan = </a:t>
            </a:r>
            <a:r>
              <a:rPr lang="en-US" sz="2400" dirty="0" smtClean="0"/>
              <a:t>9% (7)</a:t>
            </a:r>
            <a:endParaRPr lang="en-US" sz="2400" dirty="0"/>
          </a:p>
          <a:p>
            <a:pPr lvl="0"/>
            <a:r>
              <a:rPr lang="en-US" sz="2400" dirty="0"/>
              <a:t>Managed Behavioral Health Organization (</a:t>
            </a:r>
            <a:r>
              <a:rPr lang="en-US" sz="2400" dirty="0" smtClean="0"/>
              <a:t>MBHO) </a:t>
            </a:r>
            <a:r>
              <a:rPr lang="en-US" sz="2400" dirty="0"/>
              <a:t>= </a:t>
            </a:r>
            <a:r>
              <a:rPr lang="en-US" sz="2400" dirty="0" smtClean="0"/>
              <a:t>7% (6)</a:t>
            </a:r>
            <a:endParaRPr lang="en-US" sz="2400" dirty="0"/>
          </a:p>
          <a:p>
            <a:pPr lvl="0"/>
            <a:r>
              <a:rPr lang="en-US" sz="2400" dirty="0" smtClean="0"/>
              <a:t>Community</a:t>
            </a:r>
            <a:r>
              <a:rPr lang="en-US" sz="2400" dirty="0"/>
              <a:t> </a:t>
            </a:r>
            <a:r>
              <a:rPr lang="en-US" sz="2400" dirty="0" smtClean="0"/>
              <a:t>Behavioral </a:t>
            </a:r>
            <a:r>
              <a:rPr lang="en-US" sz="2400" dirty="0"/>
              <a:t>Health or Social Service </a:t>
            </a:r>
            <a:r>
              <a:rPr lang="en-US" sz="2400" dirty="0" smtClean="0"/>
              <a:t>Agency = </a:t>
            </a:r>
            <a:r>
              <a:rPr lang="en-US" sz="2400" dirty="0"/>
              <a:t>7</a:t>
            </a:r>
            <a:r>
              <a:rPr lang="en-US" sz="2400" dirty="0" smtClean="0"/>
              <a:t>% (6)</a:t>
            </a:r>
            <a:endParaRPr lang="en-US" sz="2400" dirty="0"/>
          </a:p>
          <a:p>
            <a:pPr lvl="0"/>
            <a:r>
              <a:rPr lang="en-US" sz="2400" dirty="0"/>
              <a:t>Third Party Administrator (TPA) = </a:t>
            </a:r>
            <a:r>
              <a:rPr lang="en-US" sz="2400" dirty="0" smtClean="0"/>
              <a:t>1% (1)</a:t>
            </a:r>
            <a:endParaRPr lang="en-US" sz="2400" dirty="0"/>
          </a:p>
          <a:p>
            <a:pPr lvl="0"/>
            <a:r>
              <a:rPr lang="en-US" sz="2400" dirty="0"/>
              <a:t>Other = </a:t>
            </a:r>
            <a:r>
              <a:rPr lang="en-US" sz="2400" dirty="0" smtClean="0"/>
              <a:t>1% </a:t>
            </a:r>
            <a:r>
              <a:rPr lang="en-US" sz="2400" dirty="0"/>
              <a:t>(1 case of non-profit family service agency)</a:t>
            </a:r>
          </a:p>
          <a:p>
            <a:pPr lvl="0"/>
            <a:r>
              <a:rPr lang="en-US" sz="2400" dirty="0"/>
              <a:t>Disability Insurance Plan = 0%</a:t>
            </a:r>
          </a:p>
        </p:txBody>
      </p:sp>
      <p:sp>
        <p:nvSpPr>
          <p:cNvPr id="5" name="Slide Number Placeholder 4"/>
          <p:cNvSpPr>
            <a:spLocks noGrp="1"/>
          </p:cNvSpPr>
          <p:nvPr>
            <p:ph type="sldNum" sz="quarter" idx="12"/>
          </p:nvPr>
        </p:nvSpPr>
        <p:spPr/>
        <p:txBody>
          <a:bodyPr/>
          <a:lstStyle/>
          <a:p>
            <a:fld id="{B8D52518-472C-CE45-A51C-3AA0691B0616}" type="slidenum">
              <a:rPr lang="en-US" smtClean="0"/>
              <a:pPr/>
              <a:t>24</a:t>
            </a:fld>
            <a:endParaRPr lang="en-US" dirty="0"/>
          </a:p>
        </p:txBody>
      </p:sp>
      <p:sp>
        <p:nvSpPr>
          <p:cNvPr id="3" name="Rectangle 2"/>
          <p:cNvSpPr/>
          <p:nvPr/>
        </p:nvSpPr>
        <p:spPr>
          <a:xfrm>
            <a:off x="152400" y="6259811"/>
            <a:ext cx="943212" cy="369332"/>
          </a:xfrm>
          <a:prstGeom prst="rect">
            <a:avLst/>
          </a:prstGeom>
        </p:spPr>
        <p:txBody>
          <a:bodyPr wrap="none">
            <a:spAutoFit/>
          </a:bodyPr>
          <a:lstStyle/>
          <a:p>
            <a:r>
              <a:rPr lang="en-US" sz="1800" dirty="0">
                <a:solidFill>
                  <a:srgbClr val="800000"/>
                </a:solidFill>
                <a:latin typeface="Gill Sans"/>
                <a:cs typeface="Gill Sans"/>
              </a:rPr>
              <a:t>(n = </a:t>
            </a:r>
            <a:r>
              <a:rPr lang="en-US" sz="1800" dirty="0" smtClean="0">
                <a:solidFill>
                  <a:srgbClr val="800000"/>
                </a:solidFill>
                <a:latin typeface="Gill Sans"/>
                <a:cs typeface="Gill Sans"/>
              </a:rPr>
              <a:t>82)</a:t>
            </a:r>
            <a:endParaRPr lang="en-US" sz="1800" dirty="0"/>
          </a:p>
        </p:txBody>
      </p:sp>
      <p:sp>
        <p:nvSpPr>
          <p:cNvPr id="6" name="Rectangle 5"/>
          <p:cNvSpPr/>
          <p:nvPr/>
        </p:nvSpPr>
        <p:spPr>
          <a:xfrm>
            <a:off x="1828800" y="5835672"/>
            <a:ext cx="5918200" cy="584776"/>
          </a:xfrm>
          <a:prstGeom prst="rect">
            <a:avLst/>
          </a:prstGeom>
        </p:spPr>
        <p:txBody>
          <a:bodyPr wrap="square">
            <a:spAutoFit/>
          </a:bodyPr>
          <a:lstStyle/>
          <a:p>
            <a:r>
              <a:rPr lang="en-US" sz="1600" dirty="0" smtClean="0">
                <a:latin typeface="Gill Sans"/>
                <a:cs typeface="Gill Sans"/>
              </a:rPr>
              <a:t>Survey Item:  Please </a:t>
            </a:r>
            <a:r>
              <a:rPr lang="en-US" sz="1600" dirty="0">
                <a:latin typeface="Gill Sans"/>
                <a:cs typeface="Gill Sans"/>
              </a:rPr>
              <a:t>check the following item, which best describes your company:  (Select ONE)</a:t>
            </a:r>
          </a:p>
        </p:txBody>
      </p:sp>
    </p:spTree>
    <p:extLst>
      <p:ext uri="{BB962C8B-B14F-4D97-AF65-F5344CB8AC3E}">
        <p14:creationId xmlns:p14="http://schemas.microsoft.com/office/powerpoint/2010/main" val="2687753148"/>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solidFill>
                  <a:srgbClr val="800000"/>
                </a:solidFill>
                <a:latin typeface="Gill Sans"/>
                <a:cs typeface="Gill Sans"/>
              </a:rPr>
              <a:t>Ownership </a:t>
            </a:r>
            <a:r>
              <a:rPr lang="en-US" sz="3200" b="1" dirty="0" smtClean="0">
                <a:solidFill>
                  <a:srgbClr val="800000"/>
                </a:solidFill>
                <a:latin typeface="Gill Sans"/>
                <a:cs typeface="Gill Sans"/>
              </a:rPr>
              <a:t>Type</a:t>
            </a:r>
            <a:endParaRPr lang="en-US" sz="3200" b="1" dirty="0"/>
          </a:p>
        </p:txBody>
      </p:sp>
      <p:sp>
        <p:nvSpPr>
          <p:cNvPr id="4" name="Content Placeholder 3"/>
          <p:cNvSpPr>
            <a:spLocks noGrp="1"/>
          </p:cNvSpPr>
          <p:nvPr>
            <p:ph sz="half" idx="2"/>
          </p:nvPr>
        </p:nvSpPr>
        <p:spPr>
          <a:xfrm>
            <a:off x="685800" y="1600201"/>
            <a:ext cx="7848600" cy="3962399"/>
          </a:xfrm>
        </p:spPr>
        <p:txBody>
          <a:bodyPr>
            <a:noAutofit/>
          </a:bodyPr>
          <a:lstStyle/>
          <a:p>
            <a:r>
              <a:rPr lang="en-US" dirty="0">
                <a:latin typeface="Gill Sans"/>
                <a:cs typeface="Gill Sans"/>
              </a:rPr>
              <a:t>Corporation – Other = 26% (21)</a:t>
            </a:r>
          </a:p>
          <a:p>
            <a:r>
              <a:rPr lang="en-US" dirty="0" smtClean="0">
                <a:latin typeface="Gill Sans"/>
                <a:cs typeface="Gill Sans"/>
              </a:rPr>
              <a:t>Corporation </a:t>
            </a:r>
            <a:r>
              <a:rPr lang="en-US" dirty="0">
                <a:latin typeface="Gill Sans"/>
                <a:cs typeface="Gill Sans"/>
              </a:rPr>
              <a:t>– Private Closely Held </a:t>
            </a:r>
            <a:r>
              <a:rPr lang="en-US" dirty="0" smtClean="0">
                <a:latin typeface="Gill Sans"/>
                <a:cs typeface="Gill Sans"/>
              </a:rPr>
              <a:t>= 22% (18)</a:t>
            </a:r>
            <a:endParaRPr lang="en-US" dirty="0">
              <a:latin typeface="Gill Sans"/>
              <a:cs typeface="Gill Sans"/>
            </a:endParaRPr>
          </a:p>
          <a:p>
            <a:r>
              <a:rPr lang="en-US" dirty="0" smtClean="0">
                <a:latin typeface="Gill Sans"/>
                <a:cs typeface="Gill Sans"/>
              </a:rPr>
              <a:t>Corporation </a:t>
            </a:r>
            <a:r>
              <a:rPr lang="en-US" dirty="0">
                <a:latin typeface="Gill Sans"/>
                <a:cs typeface="Gill Sans"/>
              </a:rPr>
              <a:t>– Publicly Traded </a:t>
            </a:r>
            <a:r>
              <a:rPr lang="en-US" dirty="0" smtClean="0">
                <a:latin typeface="Gill Sans"/>
                <a:cs typeface="Gill Sans"/>
              </a:rPr>
              <a:t>= 17% (14)</a:t>
            </a:r>
          </a:p>
          <a:p>
            <a:r>
              <a:rPr lang="en-US" dirty="0" smtClean="0">
                <a:latin typeface="Gill Sans"/>
                <a:cs typeface="Gill Sans"/>
              </a:rPr>
              <a:t>Limited Liability Corporation (LLC) = 16% (13)</a:t>
            </a:r>
          </a:p>
          <a:p>
            <a:r>
              <a:rPr lang="en-US" dirty="0" smtClean="0">
                <a:latin typeface="Gill Sans"/>
                <a:cs typeface="Gill Sans"/>
              </a:rPr>
              <a:t>Corporation </a:t>
            </a:r>
            <a:r>
              <a:rPr lang="en-US" dirty="0">
                <a:latin typeface="Gill Sans"/>
                <a:cs typeface="Gill Sans"/>
              </a:rPr>
              <a:t>– Subchapter </a:t>
            </a:r>
            <a:r>
              <a:rPr lang="en-US" dirty="0" smtClean="0">
                <a:latin typeface="Gill Sans"/>
                <a:cs typeface="Gill Sans"/>
              </a:rPr>
              <a:t>S </a:t>
            </a:r>
            <a:r>
              <a:rPr lang="en-US" dirty="0">
                <a:latin typeface="Gill Sans"/>
                <a:cs typeface="Gill Sans"/>
              </a:rPr>
              <a:t>(S-corp</a:t>
            </a:r>
            <a:r>
              <a:rPr lang="en-US" dirty="0" smtClean="0">
                <a:latin typeface="Gill Sans"/>
                <a:cs typeface="Gill Sans"/>
              </a:rPr>
              <a:t>) = 11% (9)</a:t>
            </a:r>
            <a:endParaRPr lang="en-US" dirty="0">
              <a:latin typeface="Gill Sans"/>
              <a:cs typeface="Gill Sans"/>
            </a:endParaRPr>
          </a:p>
          <a:p>
            <a:r>
              <a:rPr lang="en-US" dirty="0" smtClean="0">
                <a:latin typeface="Gill Sans"/>
                <a:cs typeface="Gill Sans"/>
              </a:rPr>
              <a:t>Sole </a:t>
            </a:r>
            <a:r>
              <a:rPr lang="en-US" dirty="0">
                <a:latin typeface="Gill Sans"/>
                <a:cs typeface="Gill Sans"/>
              </a:rPr>
              <a:t>Proprietorship = 6</a:t>
            </a:r>
            <a:r>
              <a:rPr lang="en-US" dirty="0" smtClean="0">
                <a:latin typeface="Gill Sans"/>
                <a:cs typeface="Gill Sans"/>
              </a:rPr>
              <a:t>% (5)</a:t>
            </a:r>
            <a:endParaRPr lang="en-US" dirty="0">
              <a:latin typeface="Gill Sans"/>
              <a:cs typeface="Gill Sans"/>
            </a:endParaRPr>
          </a:p>
          <a:p>
            <a:r>
              <a:rPr lang="en-US" dirty="0" smtClean="0">
                <a:latin typeface="Gill Sans"/>
                <a:cs typeface="Gill Sans"/>
              </a:rPr>
              <a:t>Partnership = 2% (2)</a:t>
            </a:r>
            <a:endParaRPr lang="en-US" dirty="0">
              <a:latin typeface="Gill Sans"/>
              <a:cs typeface="Gill Sans"/>
            </a:endParaRPr>
          </a:p>
        </p:txBody>
      </p:sp>
      <p:sp>
        <p:nvSpPr>
          <p:cNvPr id="5" name="Slide Number Placeholder 4"/>
          <p:cNvSpPr>
            <a:spLocks noGrp="1"/>
          </p:cNvSpPr>
          <p:nvPr>
            <p:ph type="sldNum" sz="quarter" idx="12"/>
          </p:nvPr>
        </p:nvSpPr>
        <p:spPr/>
        <p:txBody>
          <a:bodyPr/>
          <a:lstStyle/>
          <a:p>
            <a:fld id="{B8D52518-472C-CE45-A51C-3AA0691B0616}" type="slidenum">
              <a:rPr lang="en-US" smtClean="0"/>
              <a:pPr/>
              <a:t>25</a:t>
            </a:fld>
            <a:endParaRPr lang="en-US" dirty="0"/>
          </a:p>
        </p:txBody>
      </p:sp>
      <p:sp>
        <p:nvSpPr>
          <p:cNvPr id="7" name="Rectangle 6"/>
          <p:cNvSpPr/>
          <p:nvPr/>
        </p:nvSpPr>
        <p:spPr>
          <a:xfrm>
            <a:off x="152400" y="6259811"/>
            <a:ext cx="943212" cy="369332"/>
          </a:xfrm>
          <a:prstGeom prst="rect">
            <a:avLst/>
          </a:prstGeom>
        </p:spPr>
        <p:txBody>
          <a:bodyPr wrap="none">
            <a:spAutoFit/>
          </a:bodyPr>
          <a:lstStyle/>
          <a:p>
            <a:r>
              <a:rPr lang="en-US" sz="1800" dirty="0">
                <a:solidFill>
                  <a:srgbClr val="800000"/>
                </a:solidFill>
                <a:latin typeface="Gill Sans"/>
                <a:cs typeface="Gill Sans"/>
              </a:rPr>
              <a:t>(n = </a:t>
            </a:r>
            <a:r>
              <a:rPr lang="en-US" sz="1800" dirty="0" smtClean="0">
                <a:solidFill>
                  <a:srgbClr val="800000"/>
                </a:solidFill>
                <a:latin typeface="Gill Sans"/>
                <a:cs typeface="Gill Sans"/>
              </a:rPr>
              <a:t>82)</a:t>
            </a:r>
            <a:endParaRPr lang="en-US" sz="1800" dirty="0"/>
          </a:p>
        </p:txBody>
      </p:sp>
      <p:sp>
        <p:nvSpPr>
          <p:cNvPr id="6" name="TextBox 5"/>
          <p:cNvSpPr txBox="1"/>
          <p:nvPr/>
        </p:nvSpPr>
        <p:spPr>
          <a:xfrm>
            <a:off x="1371600" y="5675035"/>
            <a:ext cx="6781800" cy="584776"/>
          </a:xfrm>
          <a:prstGeom prst="rect">
            <a:avLst/>
          </a:prstGeom>
          <a:noFill/>
        </p:spPr>
        <p:txBody>
          <a:bodyPr wrap="square" rtlCol="0">
            <a:spAutoFit/>
          </a:bodyPr>
          <a:lstStyle/>
          <a:p>
            <a:r>
              <a:rPr lang="en-US" sz="1600" dirty="0" smtClean="0">
                <a:latin typeface="Gill Sans"/>
                <a:cs typeface="Gill Sans"/>
              </a:rPr>
              <a:t>Survey Item:  Which of the following best describes the ownership type of your EAP company:   (select one)</a:t>
            </a:r>
            <a:endParaRPr lang="en-US" dirty="0"/>
          </a:p>
        </p:txBody>
      </p:sp>
    </p:spTree>
    <p:extLst>
      <p:ext uri="{BB962C8B-B14F-4D97-AF65-F5344CB8AC3E}">
        <p14:creationId xmlns:p14="http://schemas.microsoft.com/office/powerpoint/2010/main" val="792118824"/>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solidFill>
                  <a:srgbClr val="800000"/>
                </a:solidFill>
                <a:latin typeface="Gill Sans"/>
                <a:cs typeface="Gill Sans"/>
              </a:rPr>
              <a:t>Years in Business</a:t>
            </a:r>
            <a:endParaRPr lang="en-US" sz="3200" b="1" dirty="0"/>
          </a:p>
        </p:txBody>
      </p:sp>
      <p:sp>
        <p:nvSpPr>
          <p:cNvPr id="3" name="Text Placeholder 2"/>
          <p:cNvSpPr>
            <a:spLocks noGrp="1"/>
          </p:cNvSpPr>
          <p:nvPr>
            <p:ph type="body" idx="1"/>
          </p:nvPr>
        </p:nvSpPr>
        <p:spPr>
          <a:xfrm>
            <a:off x="990600" y="1535113"/>
            <a:ext cx="4040188" cy="639762"/>
          </a:xfrm>
        </p:spPr>
        <p:txBody>
          <a:bodyPr/>
          <a:lstStyle/>
          <a:p>
            <a:r>
              <a:rPr lang="en-US" dirty="0" smtClean="0"/>
              <a:t>Total Sample:</a:t>
            </a:r>
            <a:endParaRPr lang="en-US" dirty="0"/>
          </a:p>
        </p:txBody>
      </p:sp>
      <p:sp>
        <p:nvSpPr>
          <p:cNvPr id="4" name="Content Placeholder 3"/>
          <p:cNvSpPr>
            <a:spLocks noGrp="1"/>
          </p:cNvSpPr>
          <p:nvPr>
            <p:ph sz="half" idx="2"/>
          </p:nvPr>
        </p:nvSpPr>
        <p:spPr>
          <a:xfrm>
            <a:off x="990600" y="2174875"/>
            <a:ext cx="4040188" cy="3951288"/>
          </a:xfrm>
        </p:spPr>
        <p:txBody>
          <a:bodyPr>
            <a:noAutofit/>
          </a:bodyPr>
          <a:lstStyle/>
          <a:p>
            <a:r>
              <a:rPr lang="en-US" dirty="0" smtClean="0">
                <a:latin typeface="Gill Sans"/>
                <a:cs typeface="Gill Sans"/>
              </a:rPr>
              <a:t>Mean = 24 years</a:t>
            </a:r>
          </a:p>
          <a:p>
            <a:r>
              <a:rPr lang="en-US" dirty="0" smtClean="0">
                <a:latin typeface="Gill Sans"/>
                <a:cs typeface="Gill Sans"/>
              </a:rPr>
              <a:t>Median = 25 years</a:t>
            </a:r>
          </a:p>
          <a:p>
            <a:r>
              <a:rPr lang="en-US" dirty="0" smtClean="0">
                <a:latin typeface="Gill Sans"/>
                <a:cs typeface="Gill Sans"/>
              </a:rPr>
              <a:t>Range = 1 to 40</a:t>
            </a:r>
            <a:endParaRPr lang="en-US" dirty="0">
              <a:latin typeface="Gill Sans"/>
              <a:cs typeface="Gill Sans"/>
            </a:endParaRPr>
          </a:p>
        </p:txBody>
      </p:sp>
      <p:sp>
        <p:nvSpPr>
          <p:cNvPr id="8" name="Text Placeholder 7"/>
          <p:cNvSpPr>
            <a:spLocks noGrp="1"/>
          </p:cNvSpPr>
          <p:nvPr>
            <p:ph type="body" sz="quarter" idx="3"/>
          </p:nvPr>
        </p:nvSpPr>
        <p:spPr/>
        <p:txBody>
          <a:bodyPr/>
          <a:lstStyle/>
          <a:p>
            <a:r>
              <a:rPr lang="en-US" dirty="0" smtClean="0"/>
              <a:t>Categories:</a:t>
            </a:r>
            <a:endParaRPr lang="en-US" dirty="0"/>
          </a:p>
        </p:txBody>
      </p:sp>
      <p:sp>
        <p:nvSpPr>
          <p:cNvPr id="9" name="Content Placeholder 8"/>
          <p:cNvSpPr>
            <a:spLocks noGrp="1"/>
          </p:cNvSpPr>
          <p:nvPr>
            <p:ph sz="quarter" idx="4"/>
          </p:nvPr>
        </p:nvSpPr>
        <p:spPr/>
        <p:txBody>
          <a:bodyPr/>
          <a:lstStyle/>
          <a:p>
            <a:r>
              <a:rPr lang="en-US" dirty="0" smtClean="0"/>
              <a:t>1-4 years = 4%</a:t>
            </a:r>
          </a:p>
          <a:p>
            <a:r>
              <a:rPr lang="en-US" dirty="0" smtClean="0"/>
              <a:t>5-10 years = 9%</a:t>
            </a:r>
          </a:p>
          <a:p>
            <a:r>
              <a:rPr lang="en-US" dirty="0" smtClean="0"/>
              <a:t>11-19 years = 13%</a:t>
            </a:r>
          </a:p>
          <a:p>
            <a:r>
              <a:rPr lang="en-US" dirty="0" smtClean="0"/>
              <a:t>20-29 years = 40%</a:t>
            </a:r>
          </a:p>
          <a:p>
            <a:r>
              <a:rPr lang="en-US" dirty="0" smtClean="0"/>
              <a:t>30-40 years = 34%</a:t>
            </a:r>
            <a:endParaRPr lang="en-US" dirty="0"/>
          </a:p>
        </p:txBody>
      </p:sp>
      <p:sp>
        <p:nvSpPr>
          <p:cNvPr id="5" name="Slide Number Placeholder 4"/>
          <p:cNvSpPr>
            <a:spLocks noGrp="1"/>
          </p:cNvSpPr>
          <p:nvPr>
            <p:ph type="sldNum" sz="quarter" idx="12"/>
          </p:nvPr>
        </p:nvSpPr>
        <p:spPr/>
        <p:txBody>
          <a:bodyPr/>
          <a:lstStyle/>
          <a:p>
            <a:fld id="{B8D52518-472C-CE45-A51C-3AA0691B0616}" type="slidenum">
              <a:rPr lang="en-US" smtClean="0"/>
              <a:pPr/>
              <a:t>26</a:t>
            </a:fld>
            <a:endParaRPr lang="en-US" dirty="0"/>
          </a:p>
        </p:txBody>
      </p:sp>
      <p:sp>
        <p:nvSpPr>
          <p:cNvPr id="7" name="Rectangle 6"/>
          <p:cNvSpPr/>
          <p:nvPr/>
        </p:nvSpPr>
        <p:spPr>
          <a:xfrm>
            <a:off x="152400" y="6259811"/>
            <a:ext cx="943212" cy="369332"/>
          </a:xfrm>
          <a:prstGeom prst="rect">
            <a:avLst/>
          </a:prstGeom>
        </p:spPr>
        <p:txBody>
          <a:bodyPr wrap="none">
            <a:spAutoFit/>
          </a:bodyPr>
          <a:lstStyle/>
          <a:p>
            <a:r>
              <a:rPr lang="en-US" sz="1800" dirty="0">
                <a:solidFill>
                  <a:srgbClr val="800000"/>
                </a:solidFill>
                <a:latin typeface="Gill Sans"/>
                <a:cs typeface="Gill Sans"/>
              </a:rPr>
              <a:t>(n = </a:t>
            </a:r>
            <a:r>
              <a:rPr lang="en-US" sz="1800" dirty="0" smtClean="0">
                <a:solidFill>
                  <a:srgbClr val="800000"/>
                </a:solidFill>
                <a:latin typeface="Gill Sans"/>
                <a:cs typeface="Gill Sans"/>
              </a:rPr>
              <a:t>82)</a:t>
            </a:r>
            <a:endParaRPr lang="en-US" sz="1800" dirty="0"/>
          </a:p>
        </p:txBody>
      </p:sp>
      <p:sp>
        <p:nvSpPr>
          <p:cNvPr id="6" name="TextBox 5"/>
          <p:cNvSpPr txBox="1"/>
          <p:nvPr/>
        </p:nvSpPr>
        <p:spPr>
          <a:xfrm>
            <a:off x="1371600" y="5582216"/>
            <a:ext cx="6324600" cy="584776"/>
          </a:xfrm>
          <a:prstGeom prst="rect">
            <a:avLst/>
          </a:prstGeom>
          <a:noFill/>
        </p:spPr>
        <p:txBody>
          <a:bodyPr wrap="square" rtlCol="0">
            <a:spAutoFit/>
          </a:bodyPr>
          <a:lstStyle/>
          <a:p>
            <a:r>
              <a:rPr lang="en-US" sz="1600" dirty="0" smtClean="0">
                <a:latin typeface="Gill Sans"/>
                <a:cs typeface="Gill Sans"/>
              </a:rPr>
              <a:t>Survey Item: What </a:t>
            </a:r>
            <a:r>
              <a:rPr lang="en-US" sz="1600" dirty="0">
                <a:latin typeface="Gill Sans"/>
                <a:cs typeface="Gill Sans"/>
              </a:rPr>
              <a:t>is the total number of years your company has provided EAP Services? </a:t>
            </a:r>
            <a:endParaRPr lang="en-US" dirty="0">
              <a:latin typeface="Gill Sans"/>
              <a:cs typeface="Gill Sans"/>
            </a:endParaRPr>
          </a:p>
        </p:txBody>
      </p:sp>
    </p:spTree>
    <p:extLst>
      <p:ext uri="{BB962C8B-B14F-4D97-AF65-F5344CB8AC3E}">
        <p14:creationId xmlns:p14="http://schemas.microsoft.com/office/powerpoint/2010/main" val="2186714809"/>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solidFill>
                  <a:srgbClr val="800000"/>
                </a:solidFill>
                <a:latin typeface="Gill Sans"/>
                <a:cs typeface="Gill Sans"/>
              </a:rPr>
              <a:t>Market Size</a:t>
            </a:r>
            <a:endParaRPr lang="en-US" sz="3200" b="1" dirty="0"/>
          </a:p>
        </p:txBody>
      </p:sp>
      <p:sp>
        <p:nvSpPr>
          <p:cNvPr id="5" name="Slide Number Placeholder 4"/>
          <p:cNvSpPr>
            <a:spLocks noGrp="1"/>
          </p:cNvSpPr>
          <p:nvPr>
            <p:ph type="sldNum" sz="quarter" idx="12"/>
          </p:nvPr>
        </p:nvSpPr>
        <p:spPr/>
        <p:txBody>
          <a:bodyPr/>
          <a:lstStyle/>
          <a:p>
            <a:fld id="{B8D52518-472C-CE45-A51C-3AA0691B0616}" type="slidenum">
              <a:rPr lang="en-US" smtClean="0"/>
              <a:pPr/>
              <a:t>27</a:t>
            </a:fld>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161568471"/>
              </p:ext>
            </p:extLst>
          </p:nvPr>
        </p:nvGraphicFramePr>
        <p:xfrm>
          <a:off x="440009" y="1094086"/>
          <a:ext cx="8229600" cy="5165725"/>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le 2"/>
          <p:cNvSpPr/>
          <p:nvPr/>
        </p:nvSpPr>
        <p:spPr>
          <a:xfrm>
            <a:off x="152400" y="6259811"/>
            <a:ext cx="943212" cy="369332"/>
          </a:xfrm>
          <a:prstGeom prst="rect">
            <a:avLst/>
          </a:prstGeom>
        </p:spPr>
        <p:txBody>
          <a:bodyPr wrap="none">
            <a:spAutoFit/>
          </a:bodyPr>
          <a:lstStyle/>
          <a:p>
            <a:r>
              <a:rPr lang="en-US" sz="1800" dirty="0">
                <a:solidFill>
                  <a:srgbClr val="800000"/>
                </a:solidFill>
                <a:latin typeface="Gill Sans"/>
                <a:cs typeface="Gill Sans"/>
              </a:rPr>
              <a:t>(n = </a:t>
            </a:r>
            <a:r>
              <a:rPr lang="en-US" sz="1800" dirty="0" smtClean="0">
                <a:solidFill>
                  <a:srgbClr val="800000"/>
                </a:solidFill>
                <a:latin typeface="Gill Sans"/>
                <a:cs typeface="Gill Sans"/>
              </a:rPr>
              <a:t>82)</a:t>
            </a:r>
            <a:endParaRPr lang="en-US" sz="1800" dirty="0"/>
          </a:p>
        </p:txBody>
      </p:sp>
      <p:sp>
        <p:nvSpPr>
          <p:cNvPr id="4" name="Rectangle 3"/>
          <p:cNvSpPr/>
          <p:nvPr/>
        </p:nvSpPr>
        <p:spPr>
          <a:xfrm>
            <a:off x="1073428" y="5771575"/>
            <a:ext cx="7384771" cy="338554"/>
          </a:xfrm>
          <a:prstGeom prst="rect">
            <a:avLst/>
          </a:prstGeom>
        </p:spPr>
        <p:txBody>
          <a:bodyPr wrap="square">
            <a:spAutoFit/>
          </a:bodyPr>
          <a:lstStyle/>
          <a:p>
            <a:r>
              <a:rPr lang="en-US" sz="1600" dirty="0" smtClean="0">
                <a:latin typeface="Gill Sans"/>
                <a:cs typeface="Gill Sans"/>
              </a:rPr>
              <a:t>Survey Item:  Which </a:t>
            </a:r>
            <a:r>
              <a:rPr lang="en-US" sz="1600" dirty="0">
                <a:latin typeface="Gill Sans"/>
                <a:cs typeface="Gill Sans"/>
              </a:rPr>
              <a:t>item below best describes where you sell / market EAP services?</a:t>
            </a:r>
          </a:p>
        </p:txBody>
      </p:sp>
    </p:spTree>
    <p:extLst>
      <p:ext uri="{BB962C8B-B14F-4D97-AF65-F5344CB8AC3E}">
        <p14:creationId xmlns:p14="http://schemas.microsoft.com/office/powerpoint/2010/main" val="555099082"/>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solidFill>
                  <a:srgbClr val="800000"/>
                </a:solidFill>
                <a:latin typeface="Gill Sans"/>
                <a:cs typeface="Gill Sans"/>
              </a:rPr>
              <a:t>Primary Services Offered</a:t>
            </a:r>
            <a:endParaRPr lang="en-US" sz="1800" dirty="0"/>
          </a:p>
        </p:txBody>
      </p:sp>
      <p:sp>
        <p:nvSpPr>
          <p:cNvPr id="5" name="Slide Number Placeholder 4"/>
          <p:cNvSpPr>
            <a:spLocks noGrp="1"/>
          </p:cNvSpPr>
          <p:nvPr>
            <p:ph type="sldNum" sz="quarter" idx="12"/>
          </p:nvPr>
        </p:nvSpPr>
        <p:spPr/>
        <p:txBody>
          <a:bodyPr/>
          <a:lstStyle/>
          <a:p>
            <a:fld id="{B8D52518-472C-CE45-A51C-3AA0691B0616}" type="slidenum">
              <a:rPr lang="en-US" smtClean="0"/>
              <a:pPr/>
              <a:t>28</a:t>
            </a:fld>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978219449"/>
              </p:ext>
            </p:extLst>
          </p:nvPr>
        </p:nvGraphicFramePr>
        <p:xfrm>
          <a:off x="-38100" y="1250952"/>
          <a:ext cx="5846491" cy="5165725"/>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p:cNvSpPr/>
          <p:nvPr/>
        </p:nvSpPr>
        <p:spPr>
          <a:xfrm>
            <a:off x="152400" y="6259811"/>
            <a:ext cx="943212" cy="369332"/>
          </a:xfrm>
          <a:prstGeom prst="rect">
            <a:avLst/>
          </a:prstGeom>
        </p:spPr>
        <p:txBody>
          <a:bodyPr wrap="none">
            <a:spAutoFit/>
          </a:bodyPr>
          <a:lstStyle/>
          <a:p>
            <a:r>
              <a:rPr lang="en-US" sz="1800" dirty="0">
                <a:solidFill>
                  <a:srgbClr val="800000"/>
                </a:solidFill>
                <a:latin typeface="Gill Sans"/>
                <a:cs typeface="Gill Sans"/>
              </a:rPr>
              <a:t>(n = </a:t>
            </a:r>
            <a:r>
              <a:rPr lang="en-US" sz="1800" dirty="0" smtClean="0">
                <a:solidFill>
                  <a:srgbClr val="800000"/>
                </a:solidFill>
                <a:latin typeface="Gill Sans"/>
                <a:cs typeface="Gill Sans"/>
              </a:rPr>
              <a:t>82)</a:t>
            </a:r>
            <a:endParaRPr lang="en-US" sz="1800" dirty="0"/>
          </a:p>
        </p:txBody>
      </p:sp>
      <p:sp>
        <p:nvSpPr>
          <p:cNvPr id="8" name="TextBox 7"/>
          <p:cNvSpPr txBox="1"/>
          <p:nvPr/>
        </p:nvSpPr>
        <p:spPr>
          <a:xfrm>
            <a:off x="1790700" y="5967423"/>
            <a:ext cx="6037730" cy="584776"/>
          </a:xfrm>
          <a:prstGeom prst="rect">
            <a:avLst/>
          </a:prstGeom>
          <a:noFill/>
        </p:spPr>
        <p:txBody>
          <a:bodyPr wrap="none" rtlCol="0">
            <a:spAutoFit/>
          </a:bodyPr>
          <a:lstStyle/>
          <a:p>
            <a:r>
              <a:rPr lang="en-US" sz="1600" dirty="0" smtClean="0">
                <a:latin typeface="Gill Sans"/>
                <a:cs typeface="Gill Sans"/>
              </a:rPr>
              <a:t>Survey Item:  What </a:t>
            </a:r>
            <a:r>
              <a:rPr lang="en-US" sz="1600" dirty="0">
                <a:latin typeface="Gill Sans"/>
                <a:cs typeface="Gill Sans"/>
              </a:rPr>
              <a:t>are the primary services offered by your company?  </a:t>
            </a:r>
            <a:endParaRPr lang="en-US" sz="1600" dirty="0" smtClean="0">
              <a:latin typeface="Gill Sans"/>
              <a:cs typeface="Gill Sans"/>
            </a:endParaRPr>
          </a:p>
          <a:p>
            <a:r>
              <a:rPr lang="en-US" sz="1600" dirty="0" smtClean="0">
                <a:latin typeface="Gill Sans"/>
                <a:cs typeface="Gill Sans"/>
              </a:rPr>
              <a:t>Please </a:t>
            </a:r>
            <a:r>
              <a:rPr lang="en-US" sz="1600" dirty="0">
                <a:latin typeface="Gill Sans"/>
                <a:cs typeface="Gill Sans"/>
              </a:rPr>
              <a:t>check three or </a:t>
            </a:r>
            <a:r>
              <a:rPr lang="en-US" sz="1600" dirty="0" smtClean="0">
                <a:latin typeface="Gill Sans"/>
                <a:cs typeface="Gill Sans"/>
              </a:rPr>
              <a:t>less.  </a:t>
            </a:r>
            <a:endParaRPr lang="en-US" dirty="0">
              <a:latin typeface="Gill Sans"/>
              <a:cs typeface="Gill Sans"/>
            </a:endParaRPr>
          </a:p>
        </p:txBody>
      </p:sp>
      <p:sp>
        <p:nvSpPr>
          <p:cNvPr id="4" name="TextBox 3"/>
          <p:cNvSpPr txBox="1"/>
          <p:nvPr/>
        </p:nvSpPr>
        <p:spPr>
          <a:xfrm>
            <a:off x="5537200" y="3352631"/>
            <a:ext cx="2916183" cy="1569660"/>
          </a:xfrm>
          <a:prstGeom prst="rect">
            <a:avLst/>
          </a:prstGeom>
          <a:noFill/>
          <a:ln>
            <a:solidFill>
              <a:srgbClr val="4F81BD"/>
            </a:solidFill>
          </a:ln>
        </p:spPr>
        <p:txBody>
          <a:bodyPr wrap="none" rtlCol="0">
            <a:spAutoFit/>
          </a:bodyPr>
          <a:lstStyle/>
          <a:p>
            <a:r>
              <a:rPr lang="en-US" dirty="0" smtClean="0"/>
              <a:t>Other = training,</a:t>
            </a:r>
          </a:p>
          <a:p>
            <a:r>
              <a:rPr lang="en-US" dirty="0" smtClean="0"/>
              <a:t>addiction, disability,</a:t>
            </a:r>
          </a:p>
          <a:p>
            <a:r>
              <a:rPr lang="en-US" dirty="0"/>
              <a:t>c</a:t>
            </a:r>
            <a:r>
              <a:rPr lang="en-US" dirty="0" smtClean="0"/>
              <a:t>oaching, and other </a:t>
            </a:r>
          </a:p>
          <a:p>
            <a:r>
              <a:rPr lang="en-US" dirty="0"/>
              <a:t>s</a:t>
            </a:r>
            <a:r>
              <a:rPr lang="en-US" dirty="0" smtClean="0"/>
              <a:t>pecialty services</a:t>
            </a:r>
          </a:p>
        </p:txBody>
      </p:sp>
    </p:spTree>
    <p:extLst>
      <p:ext uri="{BB962C8B-B14F-4D97-AF65-F5344CB8AC3E}">
        <p14:creationId xmlns:p14="http://schemas.microsoft.com/office/powerpoint/2010/main" val="3821741871"/>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solidFill>
                  <a:srgbClr val="800000"/>
                </a:solidFill>
                <a:latin typeface="Gill Sans"/>
                <a:cs typeface="Gill Sans"/>
              </a:rPr>
              <a:t>Primary Services Offered - Detail</a:t>
            </a:r>
            <a:br>
              <a:rPr lang="en-US" sz="3200" b="1" dirty="0" smtClean="0">
                <a:solidFill>
                  <a:srgbClr val="800000"/>
                </a:solidFill>
                <a:latin typeface="Gill Sans"/>
                <a:cs typeface="Gill Sans"/>
              </a:rPr>
            </a:br>
            <a:endParaRPr lang="en-US" sz="1800" dirty="0"/>
          </a:p>
        </p:txBody>
      </p:sp>
      <p:sp>
        <p:nvSpPr>
          <p:cNvPr id="5" name="Slide Number Placeholder 4"/>
          <p:cNvSpPr>
            <a:spLocks noGrp="1"/>
          </p:cNvSpPr>
          <p:nvPr>
            <p:ph type="sldNum" sz="quarter" idx="12"/>
          </p:nvPr>
        </p:nvSpPr>
        <p:spPr/>
        <p:txBody>
          <a:bodyPr/>
          <a:lstStyle/>
          <a:p>
            <a:fld id="{B8D52518-472C-CE45-A51C-3AA0691B0616}" type="slidenum">
              <a:rPr lang="en-US" smtClean="0"/>
              <a:pPr/>
              <a:t>29</a:t>
            </a:fld>
            <a:endParaRPr lang="en-US" dirty="0"/>
          </a:p>
        </p:txBody>
      </p:sp>
      <p:sp>
        <p:nvSpPr>
          <p:cNvPr id="7" name="Rectangle 6"/>
          <p:cNvSpPr/>
          <p:nvPr/>
        </p:nvSpPr>
        <p:spPr>
          <a:xfrm>
            <a:off x="152400" y="6259811"/>
            <a:ext cx="943212" cy="369332"/>
          </a:xfrm>
          <a:prstGeom prst="rect">
            <a:avLst/>
          </a:prstGeom>
        </p:spPr>
        <p:txBody>
          <a:bodyPr wrap="none">
            <a:spAutoFit/>
          </a:bodyPr>
          <a:lstStyle/>
          <a:p>
            <a:r>
              <a:rPr lang="en-US" sz="1800" dirty="0">
                <a:solidFill>
                  <a:srgbClr val="800000"/>
                </a:solidFill>
                <a:latin typeface="Gill Sans"/>
                <a:cs typeface="Gill Sans"/>
              </a:rPr>
              <a:t>(n = </a:t>
            </a:r>
            <a:r>
              <a:rPr lang="en-US" sz="1800" dirty="0" smtClean="0">
                <a:solidFill>
                  <a:srgbClr val="800000"/>
                </a:solidFill>
                <a:latin typeface="Gill Sans"/>
                <a:cs typeface="Gill Sans"/>
              </a:rPr>
              <a:t>82)</a:t>
            </a:r>
            <a:endParaRPr lang="en-US" sz="1800" dirty="0"/>
          </a:p>
        </p:txBody>
      </p:sp>
      <p:graphicFrame>
        <p:nvGraphicFramePr>
          <p:cNvPr id="8" name="Object 7"/>
          <p:cNvGraphicFramePr>
            <a:graphicFrameLocks noChangeAspect="1"/>
          </p:cNvGraphicFramePr>
          <p:nvPr>
            <p:extLst>
              <p:ext uri="{D42A27DB-BD31-4B8C-83A1-F6EECF244321}">
                <p14:modId xmlns:p14="http://schemas.microsoft.com/office/powerpoint/2010/main" val="464537883"/>
              </p:ext>
            </p:extLst>
          </p:nvPr>
        </p:nvGraphicFramePr>
        <p:xfrm>
          <a:off x="614363" y="1444625"/>
          <a:ext cx="8853487" cy="4408488"/>
        </p:xfrm>
        <a:graphic>
          <a:graphicData uri="http://schemas.openxmlformats.org/presentationml/2006/ole">
            <mc:AlternateContent xmlns:mc="http://schemas.openxmlformats.org/markup-compatibility/2006">
              <mc:Choice xmlns:v="urn:schemas-microsoft-com:vml" Requires="v">
                <p:oleObj spid="_x0000_s1444" name="Document" r:id="rId4" imgW="6096000" imgH="3035300" progId="Word.Document.12">
                  <p:embed/>
                </p:oleObj>
              </mc:Choice>
              <mc:Fallback>
                <p:oleObj name="Document" r:id="rId4" imgW="6096000" imgH="3035300" progId="Word.Document.12">
                  <p:embed/>
                  <p:pic>
                    <p:nvPicPr>
                      <p:cNvPr id="0" name=""/>
                      <p:cNvPicPr/>
                      <p:nvPr/>
                    </p:nvPicPr>
                    <p:blipFill>
                      <a:blip r:embed="rId5"/>
                      <a:stretch>
                        <a:fillRect/>
                      </a:stretch>
                    </p:blipFill>
                    <p:spPr>
                      <a:xfrm>
                        <a:off x="614363" y="1444625"/>
                        <a:ext cx="8853487" cy="4408488"/>
                      </a:xfrm>
                      <a:prstGeom prst="rect">
                        <a:avLst/>
                      </a:prstGeom>
                    </p:spPr>
                  </p:pic>
                </p:oleObj>
              </mc:Fallback>
            </mc:AlternateContent>
          </a:graphicData>
        </a:graphic>
      </p:graphicFrame>
      <p:sp>
        <p:nvSpPr>
          <p:cNvPr id="6" name="TextBox 5"/>
          <p:cNvSpPr txBox="1"/>
          <p:nvPr/>
        </p:nvSpPr>
        <p:spPr>
          <a:xfrm>
            <a:off x="5232400" y="1443038"/>
            <a:ext cx="3276600" cy="1477328"/>
          </a:xfrm>
          <a:prstGeom prst="rect">
            <a:avLst/>
          </a:prstGeom>
          <a:noFill/>
        </p:spPr>
        <p:txBody>
          <a:bodyPr wrap="square" rtlCol="0">
            <a:spAutoFit/>
          </a:bodyPr>
          <a:lstStyle/>
          <a:p>
            <a:r>
              <a:rPr lang="en-US" sz="1800" i="1" dirty="0" smtClean="0"/>
              <a:t>Note</a:t>
            </a:r>
            <a:r>
              <a:rPr lang="en-US" sz="1800" dirty="0" smtClean="0"/>
              <a:t>:  two-thirds of  “EAP” companies now offer two other kinds of services in addition to the core EAP services</a:t>
            </a:r>
          </a:p>
        </p:txBody>
      </p:sp>
    </p:spTree>
    <p:extLst>
      <p:ext uri="{BB962C8B-B14F-4D97-AF65-F5344CB8AC3E}">
        <p14:creationId xmlns:p14="http://schemas.microsoft.com/office/powerpoint/2010/main" val="8428963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828322"/>
          </a:xfrm>
        </p:spPr>
        <p:txBody>
          <a:bodyPr>
            <a:normAutofit/>
          </a:bodyPr>
          <a:lstStyle/>
          <a:p>
            <a:r>
              <a:rPr lang="en-US" sz="3200" b="1" dirty="0" smtClean="0">
                <a:solidFill>
                  <a:srgbClr val="800000"/>
                </a:solidFill>
              </a:rPr>
              <a:t>Caution About Using the Findings</a:t>
            </a:r>
            <a:endParaRPr lang="en-US" sz="3200" dirty="0">
              <a:solidFill>
                <a:srgbClr val="800000"/>
              </a:solidFill>
            </a:endParaRPr>
          </a:p>
        </p:txBody>
      </p:sp>
      <p:sp>
        <p:nvSpPr>
          <p:cNvPr id="5" name="Slide Number Placeholder 4"/>
          <p:cNvSpPr>
            <a:spLocks noGrp="1"/>
          </p:cNvSpPr>
          <p:nvPr>
            <p:ph type="sldNum" sz="quarter" idx="12"/>
          </p:nvPr>
        </p:nvSpPr>
        <p:spPr/>
        <p:txBody>
          <a:bodyPr/>
          <a:lstStyle/>
          <a:p>
            <a:fld id="{B8D52518-472C-CE45-A51C-3AA0691B0616}" type="slidenum">
              <a:rPr lang="en-US" smtClean="0"/>
              <a:pPr/>
              <a:t>3</a:t>
            </a:fld>
            <a:endParaRPr lang="en-US" dirty="0"/>
          </a:p>
        </p:txBody>
      </p:sp>
      <p:sp>
        <p:nvSpPr>
          <p:cNvPr id="3" name="Content Placeholder 2"/>
          <p:cNvSpPr>
            <a:spLocks noGrp="1"/>
          </p:cNvSpPr>
          <p:nvPr>
            <p:ph idx="1"/>
          </p:nvPr>
        </p:nvSpPr>
        <p:spPr>
          <a:xfrm>
            <a:off x="609600" y="914400"/>
            <a:ext cx="8229600" cy="5714999"/>
          </a:xfrm>
        </p:spPr>
        <p:txBody>
          <a:bodyPr>
            <a:noAutofit/>
          </a:bodyPr>
          <a:lstStyle/>
          <a:p>
            <a:pPr marL="0" indent="0">
              <a:buNone/>
            </a:pPr>
            <a:endParaRPr lang="en-US" sz="1200" b="1" dirty="0" smtClean="0"/>
          </a:p>
          <a:p>
            <a:pPr marL="0" indent="0">
              <a:buNone/>
            </a:pPr>
            <a:endParaRPr lang="en-US" sz="1200" b="1" dirty="0" smtClean="0"/>
          </a:p>
          <a:p>
            <a:pPr marL="0" indent="0">
              <a:buNone/>
            </a:pPr>
            <a:r>
              <a:rPr lang="en-US" sz="1200" dirty="0" smtClean="0"/>
              <a:t>The </a:t>
            </a:r>
            <a:r>
              <a:rPr lang="en-US" sz="1200" dirty="0"/>
              <a:t>participants in the study were contacted using two sampling approaches.  The first approach employed a targeted sampling strategy intended to solicit participation from the largest external EAP vendors located in the US (defined by the authors as having greater than 2 million covered lives across all clients) and in Canada (defined as having greater than 1 million covered lives across all clients).  The second approach utilized a snowball “convenience” sampling method to invite participation from an unknown much larger group of vendors.</a:t>
            </a:r>
          </a:p>
          <a:p>
            <a:pPr marL="0" indent="0">
              <a:buNone/>
            </a:pPr>
            <a:endParaRPr lang="en-US" sz="1200" b="1" u="sng" dirty="0" smtClean="0"/>
          </a:p>
          <a:p>
            <a:pPr marL="0" indent="0">
              <a:buNone/>
            </a:pPr>
            <a:r>
              <a:rPr lang="en-US" sz="1200" b="1" u="sng" dirty="0" smtClean="0"/>
              <a:t>Therefore</a:t>
            </a:r>
            <a:r>
              <a:rPr lang="en-US" sz="1200" b="1" u="sng" dirty="0"/>
              <a:t>, the aggregation of this data classifies this study as a convenience survey.</a:t>
            </a:r>
            <a:r>
              <a:rPr lang="en-US" sz="1200" dirty="0"/>
              <a:t> </a:t>
            </a:r>
            <a:r>
              <a:rPr lang="en-US" sz="1200" dirty="0" smtClean="0"/>
              <a:t>                                                                                      Like </a:t>
            </a:r>
            <a:r>
              <a:rPr lang="en-US" sz="1200" dirty="0"/>
              <a:t>all surveys, this one has methodological limitations.  </a:t>
            </a:r>
            <a:r>
              <a:rPr lang="en-US" sz="1200" dirty="0" smtClean="0"/>
              <a:t>                                                                                                                                                  </a:t>
            </a:r>
            <a:r>
              <a:rPr lang="en-US" sz="1200" dirty="0"/>
              <a:t>While this study shines a light in a dark closet it does not turn on all the lights in the house.   </a:t>
            </a:r>
          </a:p>
          <a:p>
            <a:pPr marL="0" indent="0">
              <a:buNone/>
            </a:pPr>
            <a:r>
              <a:rPr lang="en-US" sz="1200" dirty="0"/>
              <a:t> </a:t>
            </a:r>
          </a:p>
          <a:p>
            <a:pPr marL="0" indent="0">
              <a:buNone/>
            </a:pPr>
            <a:r>
              <a:rPr lang="en-US" sz="1200" dirty="0"/>
              <a:t>The data in the slide deck provides the first empirically derived, publicly available data that describes the key operational characteristics and metrics among external EAP vendors (including large national vendors and smaller, local/regional ones). </a:t>
            </a:r>
            <a:endParaRPr lang="en-US" sz="1200" dirty="0" smtClean="0"/>
          </a:p>
          <a:p>
            <a:pPr marL="0" indent="0">
              <a:buNone/>
            </a:pPr>
            <a:r>
              <a:rPr lang="en-US" sz="1200" dirty="0"/>
              <a:t> </a:t>
            </a:r>
          </a:p>
          <a:p>
            <a:pPr marL="0" indent="0">
              <a:buNone/>
            </a:pPr>
            <a:r>
              <a:rPr lang="en-US" sz="1200" b="1" dirty="0"/>
              <a:t>Permission to Use the NBC Findings  </a:t>
            </a:r>
            <a:endParaRPr lang="en-US" sz="1200" dirty="0"/>
          </a:p>
          <a:p>
            <a:pPr marL="0" indent="0">
              <a:buNone/>
            </a:pPr>
            <a:r>
              <a:rPr lang="en-US" sz="1200" dirty="0"/>
              <a:t>If you are interested in using the NBC findings please contact Stan Granberry at</a:t>
            </a:r>
            <a:r>
              <a:rPr lang="en-US" sz="1200" b="1" dirty="0"/>
              <a:t> </a:t>
            </a:r>
            <a:r>
              <a:rPr lang="en-US" sz="1200" b="1" u="sng" dirty="0">
                <a:hlinkClick r:id="rId2"/>
              </a:rPr>
              <a:t>stan_granberry@yahoo.com</a:t>
            </a:r>
            <a:r>
              <a:rPr lang="en-US" sz="1200" b="1" dirty="0"/>
              <a:t>.  </a:t>
            </a:r>
            <a:endParaRPr lang="en-US" sz="1200" dirty="0"/>
          </a:p>
          <a:p>
            <a:pPr marL="0" indent="0">
              <a:buNone/>
            </a:pPr>
            <a:r>
              <a:rPr lang="en-US" sz="1200" b="1" dirty="0"/>
              <a:t> </a:t>
            </a:r>
            <a:endParaRPr lang="en-US" sz="1200" dirty="0"/>
          </a:p>
          <a:p>
            <a:pPr marL="0" indent="0">
              <a:buNone/>
            </a:pPr>
            <a:endParaRPr lang="en-US" sz="1200" dirty="0"/>
          </a:p>
        </p:txBody>
      </p:sp>
    </p:spTree>
    <p:extLst>
      <p:ext uri="{BB962C8B-B14F-4D97-AF65-F5344CB8AC3E}">
        <p14:creationId xmlns:p14="http://schemas.microsoft.com/office/powerpoint/2010/main" val="1581564198"/>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3200" b="1" dirty="0" smtClean="0">
                <a:solidFill>
                  <a:srgbClr val="800000"/>
                </a:solidFill>
                <a:latin typeface="Gill Sans"/>
                <a:cs typeface="Gill Sans"/>
              </a:rPr>
              <a:t>Mergers &amp; Acquisitions by Market</a:t>
            </a:r>
            <a:endParaRPr lang="en-US" sz="3200" b="1" dirty="0"/>
          </a:p>
        </p:txBody>
      </p:sp>
      <p:sp>
        <p:nvSpPr>
          <p:cNvPr id="5" name="Slide Number Placeholder 4"/>
          <p:cNvSpPr>
            <a:spLocks noGrp="1"/>
          </p:cNvSpPr>
          <p:nvPr>
            <p:ph type="sldNum" sz="quarter" idx="12"/>
          </p:nvPr>
        </p:nvSpPr>
        <p:spPr/>
        <p:txBody>
          <a:bodyPr/>
          <a:lstStyle/>
          <a:p>
            <a:fld id="{B8D52518-472C-CE45-A51C-3AA0691B0616}" type="slidenum">
              <a:rPr lang="en-US" smtClean="0"/>
              <a:pPr/>
              <a:t>30</a:t>
            </a:fld>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624039803"/>
              </p:ext>
            </p:extLst>
          </p:nvPr>
        </p:nvGraphicFramePr>
        <p:xfrm>
          <a:off x="0" y="1487098"/>
          <a:ext cx="8229600" cy="5165725"/>
        </p:xfrm>
        <a:graphic>
          <a:graphicData uri="http://schemas.openxmlformats.org/drawingml/2006/chart">
            <c:chart xmlns:c="http://schemas.openxmlformats.org/drawingml/2006/chart" xmlns:r="http://schemas.openxmlformats.org/officeDocument/2006/relationships" r:id="rId2"/>
          </a:graphicData>
        </a:graphic>
      </p:graphicFrame>
      <p:sp>
        <p:nvSpPr>
          <p:cNvPr id="7" name="Rectangle 6"/>
          <p:cNvSpPr/>
          <p:nvPr/>
        </p:nvSpPr>
        <p:spPr>
          <a:xfrm>
            <a:off x="152400" y="6259811"/>
            <a:ext cx="943212" cy="369332"/>
          </a:xfrm>
          <a:prstGeom prst="rect">
            <a:avLst/>
          </a:prstGeom>
        </p:spPr>
        <p:txBody>
          <a:bodyPr wrap="none">
            <a:spAutoFit/>
          </a:bodyPr>
          <a:lstStyle/>
          <a:p>
            <a:r>
              <a:rPr lang="en-US" sz="1800" dirty="0">
                <a:solidFill>
                  <a:srgbClr val="800000"/>
                </a:solidFill>
                <a:latin typeface="Gill Sans"/>
                <a:cs typeface="Gill Sans"/>
              </a:rPr>
              <a:t>(n = </a:t>
            </a:r>
            <a:r>
              <a:rPr lang="en-US" sz="1800" dirty="0" smtClean="0">
                <a:solidFill>
                  <a:srgbClr val="800000"/>
                </a:solidFill>
                <a:latin typeface="Gill Sans"/>
                <a:cs typeface="Gill Sans"/>
              </a:rPr>
              <a:t>82)</a:t>
            </a:r>
            <a:endParaRPr lang="en-US" sz="1800" dirty="0"/>
          </a:p>
        </p:txBody>
      </p:sp>
      <p:sp>
        <p:nvSpPr>
          <p:cNvPr id="8" name="TextBox 7"/>
          <p:cNvSpPr txBox="1"/>
          <p:nvPr/>
        </p:nvSpPr>
        <p:spPr>
          <a:xfrm>
            <a:off x="7086600" y="3429000"/>
            <a:ext cx="1382710" cy="1200328"/>
          </a:xfrm>
          <a:prstGeom prst="rect">
            <a:avLst/>
          </a:prstGeom>
          <a:noFill/>
          <a:ln>
            <a:solidFill>
              <a:schemeClr val="tx1"/>
            </a:solidFill>
          </a:ln>
        </p:spPr>
        <p:txBody>
          <a:bodyPr wrap="none" rtlCol="0">
            <a:spAutoFit/>
          </a:bodyPr>
          <a:lstStyle/>
          <a:p>
            <a:pPr algn="ctr"/>
            <a:r>
              <a:rPr lang="en-US" b="1" dirty="0" smtClean="0"/>
              <a:t>Total </a:t>
            </a:r>
          </a:p>
          <a:p>
            <a:pPr algn="ctr"/>
            <a:r>
              <a:rPr lang="en-US" b="1" dirty="0" smtClean="0"/>
              <a:t>Sample:</a:t>
            </a:r>
          </a:p>
          <a:p>
            <a:pPr algn="ctr"/>
            <a:r>
              <a:rPr lang="en-US" dirty="0" smtClean="0"/>
              <a:t>29% Yes</a:t>
            </a:r>
            <a:endParaRPr lang="en-US" dirty="0"/>
          </a:p>
        </p:txBody>
      </p:sp>
      <p:sp>
        <p:nvSpPr>
          <p:cNvPr id="3" name="TextBox 2"/>
          <p:cNvSpPr txBox="1"/>
          <p:nvPr/>
        </p:nvSpPr>
        <p:spPr>
          <a:xfrm>
            <a:off x="1828801" y="5903893"/>
            <a:ext cx="6248400" cy="954107"/>
          </a:xfrm>
          <a:prstGeom prst="rect">
            <a:avLst/>
          </a:prstGeom>
          <a:noFill/>
        </p:spPr>
        <p:txBody>
          <a:bodyPr wrap="square" rtlCol="0">
            <a:spAutoFit/>
          </a:bodyPr>
          <a:lstStyle/>
          <a:p>
            <a:r>
              <a:rPr lang="en-US" sz="1600" dirty="0" smtClean="0">
                <a:latin typeface="Gill Sans"/>
                <a:cs typeface="Gill Sans"/>
              </a:rPr>
              <a:t>Survey Item:  Has </a:t>
            </a:r>
            <a:r>
              <a:rPr lang="en-US" sz="1600" dirty="0">
                <a:latin typeface="Gill Sans"/>
                <a:cs typeface="Gill Sans"/>
              </a:rPr>
              <a:t>your company been part of a merger or acquired another </a:t>
            </a:r>
            <a:r>
              <a:rPr lang="en-US" sz="1600" dirty="0" smtClean="0">
                <a:latin typeface="Gill Sans"/>
                <a:cs typeface="Gill Sans"/>
              </a:rPr>
              <a:t>company during </a:t>
            </a:r>
            <a:r>
              <a:rPr lang="en-US" sz="1600" dirty="0">
                <a:latin typeface="Gill Sans"/>
                <a:cs typeface="Gill Sans"/>
              </a:rPr>
              <a:t>the past three years (2009, 2010 or 2011)?</a:t>
            </a:r>
          </a:p>
          <a:p>
            <a:endParaRPr lang="en-US" dirty="0"/>
          </a:p>
        </p:txBody>
      </p:sp>
    </p:spTree>
    <p:extLst>
      <p:ext uri="{BB962C8B-B14F-4D97-AF65-F5344CB8AC3E}">
        <p14:creationId xmlns:p14="http://schemas.microsoft.com/office/powerpoint/2010/main" val="3791792069"/>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solidFill>
                  <a:srgbClr val="800000"/>
                </a:solidFill>
                <a:latin typeface="Gill Sans"/>
                <a:cs typeface="Gill Sans"/>
              </a:rPr>
              <a:t>Membership in Industry Associations</a:t>
            </a:r>
            <a:endParaRPr lang="en-US" sz="3200" b="1" dirty="0"/>
          </a:p>
        </p:txBody>
      </p:sp>
      <p:sp>
        <p:nvSpPr>
          <p:cNvPr id="5" name="Slide Number Placeholder 4"/>
          <p:cNvSpPr>
            <a:spLocks noGrp="1"/>
          </p:cNvSpPr>
          <p:nvPr>
            <p:ph type="sldNum" sz="quarter" idx="12"/>
          </p:nvPr>
        </p:nvSpPr>
        <p:spPr/>
        <p:txBody>
          <a:bodyPr/>
          <a:lstStyle/>
          <a:p>
            <a:fld id="{B8D52518-472C-CE45-A51C-3AA0691B0616}" type="slidenum">
              <a:rPr lang="en-US" smtClean="0"/>
              <a:pPr/>
              <a:t>31</a:t>
            </a:fld>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28927596"/>
              </p:ext>
            </p:extLst>
          </p:nvPr>
        </p:nvGraphicFramePr>
        <p:xfrm>
          <a:off x="414767" y="1219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p:cNvSpPr/>
          <p:nvPr/>
        </p:nvSpPr>
        <p:spPr>
          <a:xfrm>
            <a:off x="152400" y="6259811"/>
            <a:ext cx="943212" cy="369332"/>
          </a:xfrm>
          <a:prstGeom prst="rect">
            <a:avLst/>
          </a:prstGeom>
        </p:spPr>
        <p:txBody>
          <a:bodyPr wrap="none">
            <a:spAutoFit/>
          </a:bodyPr>
          <a:lstStyle/>
          <a:p>
            <a:r>
              <a:rPr lang="en-US" sz="1800" dirty="0">
                <a:solidFill>
                  <a:srgbClr val="800000"/>
                </a:solidFill>
                <a:latin typeface="Gill Sans"/>
                <a:cs typeface="Gill Sans"/>
              </a:rPr>
              <a:t>(n = </a:t>
            </a:r>
            <a:r>
              <a:rPr lang="en-US" sz="1800" dirty="0" smtClean="0">
                <a:solidFill>
                  <a:srgbClr val="800000"/>
                </a:solidFill>
                <a:latin typeface="Gill Sans"/>
                <a:cs typeface="Gill Sans"/>
              </a:rPr>
              <a:t>82)</a:t>
            </a:r>
            <a:endParaRPr lang="en-US" sz="1800" dirty="0"/>
          </a:p>
        </p:txBody>
      </p:sp>
      <p:sp>
        <p:nvSpPr>
          <p:cNvPr id="3" name="Rectangle 2"/>
          <p:cNvSpPr/>
          <p:nvPr/>
        </p:nvSpPr>
        <p:spPr>
          <a:xfrm>
            <a:off x="1752600" y="5967423"/>
            <a:ext cx="6096000" cy="584776"/>
          </a:xfrm>
          <a:prstGeom prst="rect">
            <a:avLst/>
          </a:prstGeom>
        </p:spPr>
        <p:txBody>
          <a:bodyPr wrap="square">
            <a:spAutoFit/>
          </a:bodyPr>
          <a:lstStyle/>
          <a:p>
            <a:r>
              <a:rPr lang="en-US" sz="1600" dirty="0" smtClean="0">
                <a:latin typeface="Gill Sans"/>
                <a:cs typeface="Gill Sans"/>
              </a:rPr>
              <a:t>Survey Item:  Please </a:t>
            </a:r>
            <a:r>
              <a:rPr lang="en-US" sz="1600" dirty="0">
                <a:latin typeface="Gill Sans"/>
                <a:cs typeface="Gill Sans"/>
              </a:rPr>
              <a:t>check each of the following associations that your company was a Member of during the 2011 calendar/fiscal year</a:t>
            </a:r>
            <a:r>
              <a:rPr lang="en-US" sz="1600" dirty="0" smtClean="0">
                <a:latin typeface="Gill Sans"/>
                <a:cs typeface="Gill Sans"/>
              </a:rPr>
              <a:t>?</a:t>
            </a:r>
            <a:endParaRPr lang="en-US" sz="1600" dirty="0">
              <a:latin typeface="Gill Sans"/>
              <a:cs typeface="Gill Sans"/>
            </a:endParaRPr>
          </a:p>
        </p:txBody>
      </p:sp>
    </p:spTree>
    <p:extLst>
      <p:ext uri="{BB962C8B-B14F-4D97-AF65-F5344CB8AC3E}">
        <p14:creationId xmlns:p14="http://schemas.microsoft.com/office/powerpoint/2010/main" val="1683279099"/>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5883" y="152400"/>
            <a:ext cx="8229600" cy="1143000"/>
          </a:xfrm>
        </p:spPr>
        <p:txBody>
          <a:bodyPr>
            <a:normAutofit/>
          </a:bodyPr>
          <a:lstStyle/>
          <a:p>
            <a:r>
              <a:rPr lang="en-US" sz="3200" b="1" dirty="0" smtClean="0">
                <a:solidFill>
                  <a:srgbClr val="800000"/>
                </a:solidFill>
                <a:latin typeface="Gill Sans"/>
                <a:cs typeface="Gill Sans"/>
              </a:rPr>
              <a:t>Company Financial Support for </a:t>
            </a:r>
            <a:br>
              <a:rPr lang="en-US" sz="3200" b="1" dirty="0" smtClean="0">
                <a:solidFill>
                  <a:srgbClr val="800000"/>
                </a:solidFill>
                <a:latin typeface="Gill Sans"/>
                <a:cs typeface="Gill Sans"/>
              </a:rPr>
            </a:br>
            <a:r>
              <a:rPr lang="en-US" sz="3200" b="1" dirty="0" smtClean="0">
                <a:solidFill>
                  <a:srgbClr val="800000"/>
                </a:solidFill>
                <a:latin typeface="Gill Sans"/>
                <a:cs typeface="Gill Sans"/>
              </a:rPr>
              <a:t>Staff Development</a:t>
            </a:r>
            <a:endParaRPr lang="en-US" sz="1800" dirty="0"/>
          </a:p>
        </p:txBody>
      </p:sp>
      <p:sp>
        <p:nvSpPr>
          <p:cNvPr id="5" name="Slide Number Placeholder 4"/>
          <p:cNvSpPr>
            <a:spLocks noGrp="1"/>
          </p:cNvSpPr>
          <p:nvPr>
            <p:ph type="sldNum" sz="quarter" idx="12"/>
          </p:nvPr>
        </p:nvSpPr>
        <p:spPr/>
        <p:txBody>
          <a:bodyPr/>
          <a:lstStyle/>
          <a:p>
            <a:fld id="{B8D52518-472C-CE45-A51C-3AA0691B0616}" type="slidenum">
              <a:rPr lang="en-US" smtClean="0"/>
              <a:pPr/>
              <a:t>32</a:t>
            </a:fld>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23906010"/>
              </p:ext>
            </p:extLst>
          </p:nvPr>
        </p:nvGraphicFramePr>
        <p:xfrm>
          <a:off x="609600" y="1094086"/>
          <a:ext cx="7886700" cy="5165725"/>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p:cNvSpPr/>
          <p:nvPr/>
        </p:nvSpPr>
        <p:spPr>
          <a:xfrm>
            <a:off x="152400" y="6259811"/>
            <a:ext cx="943212" cy="369332"/>
          </a:xfrm>
          <a:prstGeom prst="rect">
            <a:avLst/>
          </a:prstGeom>
        </p:spPr>
        <p:txBody>
          <a:bodyPr wrap="none">
            <a:spAutoFit/>
          </a:bodyPr>
          <a:lstStyle/>
          <a:p>
            <a:r>
              <a:rPr lang="en-US" sz="1800" dirty="0">
                <a:solidFill>
                  <a:srgbClr val="800000"/>
                </a:solidFill>
                <a:latin typeface="Gill Sans"/>
                <a:cs typeface="Gill Sans"/>
              </a:rPr>
              <a:t>(n = </a:t>
            </a:r>
            <a:r>
              <a:rPr lang="en-US" sz="1800" dirty="0" smtClean="0">
                <a:solidFill>
                  <a:srgbClr val="800000"/>
                </a:solidFill>
                <a:latin typeface="Gill Sans"/>
                <a:cs typeface="Gill Sans"/>
              </a:rPr>
              <a:t>82)</a:t>
            </a:r>
            <a:endParaRPr lang="en-US" sz="1800" dirty="0"/>
          </a:p>
        </p:txBody>
      </p:sp>
      <p:sp>
        <p:nvSpPr>
          <p:cNvPr id="8" name="TextBox 7"/>
          <p:cNvSpPr txBox="1"/>
          <p:nvPr/>
        </p:nvSpPr>
        <p:spPr>
          <a:xfrm>
            <a:off x="1790700" y="5715000"/>
            <a:ext cx="5981700" cy="830997"/>
          </a:xfrm>
          <a:prstGeom prst="rect">
            <a:avLst/>
          </a:prstGeom>
          <a:noFill/>
        </p:spPr>
        <p:txBody>
          <a:bodyPr wrap="square" rtlCol="0">
            <a:spAutoFit/>
          </a:bodyPr>
          <a:lstStyle/>
          <a:p>
            <a:r>
              <a:rPr lang="en-US" sz="1600" dirty="0" smtClean="0">
                <a:latin typeface="Gill Sans"/>
                <a:cs typeface="Gill Sans"/>
              </a:rPr>
              <a:t>Survey item:  Please </a:t>
            </a:r>
            <a:r>
              <a:rPr lang="en-US" sz="1600" dirty="0">
                <a:latin typeface="Gill Sans"/>
                <a:cs typeface="Gill Sans"/>
              </a:rPr>
              <a:t>check each item listed below that your company </a:t>
            </a:r>
            <a:r>
              <a:rPr lang="en-US" sz="1600" dirty="0" smtClean="0">
                <a:latin typeface="Gill Sans"/>
                <a:cs typeface="Gill Sans"/>
              </a:rPr>
              <a:t>supported </a:t>
            </a:r>
            <a:r>
              <a:rPr lang="en-US" sz="1600" dirty="0">
                <a:latin typeface="Gill Sans"/>
                <a:cs typeface="Gill Sans"/>
              </a:rPr>
              <a:t>with funding for employee professional development in the 2011 calendar/fiscal </a:t>
            </a:r>
            <a:r>
              <a:rPr lang="en-US" sz="1600" dirty="0" smtClean="0">
                <a:latin typeface="Gill Sans"/>
                <a:cs typeface="Gill Sans"/>
              </a:rPr>
              <a:t>year. </a:t>
            </a:r>
            <a:endParaRPr lang="en-US" sz="1600" dirty="0">
              <a:latin typeface="Gill Sans"/>
              <a:cs typeface="Gill Sans"/>
            </a:endParaRPr>
          </a:p>
        </p:txBody>
      </p:sp>
    </p:spTree>
    <p:extLst>
      <p:ext uri="{BB962C8B-B14F-4D97-AF65-F5344CB8AC3E}">
        <p14:creationId xmlns:p14="http://schemas.microsoft.com/office/powerpoint/2010/main" val="3935538618"/>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485900"/>
            <a:ext cx="8229600" cy="1143000"/>
          </a:xfrm>
        </p:spPr>
        <p:txBody>
          <a:bodyPr>
            <a:normAutofit fontScale="90000"/>
          </a:bodyPr>
          <a:lstStyle/>
          <a:p>
            <a:r>
              <a:rPr lang="en-US" b="1" dirty="0" smtClean="0">
                <a:solidFill>
                  <a:srgbClr val="800000"/>
                </a:solidFill>
                <a:latin typeface="Gill Sans"/>
                <a:cs typeface="Gill Sans"/>
              </a:rPr>
              <a:t>Results – Part 2</a:t>
            </a:r>
            <a:br>
              <a:rPr lang="en-US" b="1" dirty="0" smtClean="0">
                <a:solidFill>
                  <a:srgbClr val="800000"/>
                </a:solidFill>
                <a:latin typeface="Gill Sans"/>
                <a:cs typeface="Gill Sans"/>
              </a:rPr>
            </a:br>
            <a:r>
              <a:rPr lang="en-US" b="1" dirty="0">
                <a:solidFill>
                  <a:srgbClr val="800000"/>
                </a:solidFill>
                <a:latin typeface="Gill Sans"/>
                <a:cs typeface="Gill Sans"/>
              </a:rPr>
              <a:t/>
            </a:r>
            <a:br>
              <a:rPr lang="en-US" b="1" dirty="0">
                <a:solidFill>
                  <a:srgbClr val="800000"/>
                </a:solidFill>
                <a:latin typeface="Gill Sans"/>
                <a:cs typeface="Gill Sans"/>
              </a:rPr>
            </a:br>
            <a:r>
              <a:rPr lang="en-US" sz="6000" b="1" dirty="0" smtClean="0">
                <a:solidFill>
                  <a:srgbClr val="800000"/>
                </a:solidFill>
                <a:latin typeface="Gill Sans"/>
                <a:cs typeface="Gill Sans"/>
              </a:rPr>
              <a:t>Company Size</a:t>
            </a:r>
            <a:r>
              <a:rPr lang="en-US" b="1" dirty="0" smtClean="0">
                <a:solidFill>
                  <a:srgbClr val="800000"/>
                </a:solidFill>
                <a:latin typeface="Gill Sans"/>
                <a:cs typeface="Gill Sans"/>
              </a:rPr>
              <a:t/>
            </a:r>
            <a:br>
              <a:rPr lang="en-US" b="1" dirty="0" smtClean="0">
                <a:solidFill>
                  <a:srgbClr val="800000"/>
                </a:solidFill>
                <a:latin typeface="Gill Sans"/>
                <a:cs typeface="Gill Sans"/>
              </a:rPr>
            </a:br>
            <a:endParaRPr lang="en-US" sz="2200" dirty="0"/>
          </a:p>
        </p:txBody>
      </p:sp>
      <p:sp>
        <p:nvSpPr>
          <p:cNvPr id="5" name="Slide Number Placeholder 4"/>
          <p:cNvSpPr>
            <a:spLocks noGrp="1"/>
          </p:cNvSpPr>
          <p:nvPr>
            <p:ph type="sldNum" sz="quarter" idx="12"/>
          </p:nvPr>
        </p:nvSpPr>
        <p:spPr/>
        <p:txBody>
          <a:bodyPr/>
          <a:lstStyle/>
          <a:p>
            <a:fld id="{B8D52518-472C-CE45-A51C-3AA0691B0616}" type="slidenum">
              <a:rPr lang="en-US" smtClean="0"/>
              <a:pPr/>
              <a:t>33</a:t>
            </a:fld>
            <a:endParaRPr lang="en-US" dirty="0"/>
          </a:p>
        </p:txBody>
      </p:sp>
      <p:sp>
        <p:nvSpPr>
          <p:cNvPr id="4" name="Rectangle 3"/>
          <p:cNvSpPr/>
          <p:nvPr/>
        </p:nvSpPr>
        <p:spPr>
          <a:xfrm>
            <a:off x="990600" y="3810000"/>
            <a:ext cx="7315200" cy="1200328"/>
          </a:xfrm>
          <a:prstGeom prst="rect">
            <a:avLst/>
          </a:prstGeom>
        </p:spPr>
        <p:txBody>
          <a:bodyPr wrap="square">
            <a:spAutoFit/>
          </a:bodyPr>
          <a:lstStyle/>
          <a:p>
            <a:r>
              <a:rPr lang="en-US" dirty="0" smtClean="0"/>
              <a:t>RQ2. Company </a:t>
            </a:r>
            <a:r>
              <a:rPr lang="en-US" dirty="0"/>
              <a:t>Size – What is the size of external EAP vendors in terms of the number of customer contracts, covered populations and staff? </a:t>
            </a:r>
          </a:p>
        </p:txBody>
      </p:sp>
    </p:spTree>
    <p:extLst>
      <p:ext uri="{BB962C8B-B14F-4D97-AF65-F5344CB8AC3E}">
        <p14:creationId xmlns:p14="http://schemas.microsoft.com/office/powerpoint/2010/main" val="4024739452"/>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2660" y="228600"/>
            <a:ext cx="8229600" cy="1143000"/>
          </a:xfrm>
        </p:spPr>
        <p:txBody>
          <a:bodyPr>
            <a:normAutofit/>
          </a:bodyPr>
          <a:lstStyle/>
          <a:p>
            <a:r>
              <a:rPr lang="en-US" sz="3200" b="1" dirty="0" smtClean="0">
                <a:solidFill>
                  <a:srgbClr val="800000"/>
                </a:solidFill>
                <a:latin typeface="Gill Sans"/>
                <a:cs typeface="Gill Sans"/>
              </a:rPr>
              <a:t>Number of Total Client Contracts</a:t>
            </a:r>
            <a:br>
              <a:rPr lang="en-US" sz="3200" b="1" dirty="0" smtClean="0">
                <a:solidFill>
                  <a:srgbClr val="800000"/>
                </a:solidFill>
                <a:latin typeface="Gill Sans"/>
                <a:cs typeface="Gill Sans"/>
              </a:rPr>
            </a:br>
            <a:r>
              <a:rPr lang="en-US" sz="3200" b="1" dirty="0" smtClean="0">
                <a:solidFill>
                  <a:srgbClr val="800000"/>
                </a:solidFill>
                <a:latin typeface="Gill Sans"/>
                <a:cs typeface="Gill Sans"/>
              </a:rPr>
              <a:t>in Book of Business</a:t>
            </a:r>
            <a:endParaRPr lang="en-US" sz="3200" b="1" dirty="0"/>
          </a:p>
        </p:txBody>
      </p:sp>
      <p:sp>
        <p:nvSpPr>
          <p:cNvPr id="5" name="Slide Number Placeholder 4"/>
          <p:cNvSpPr>
            <a:spLocks noGrp="1"/>
          </p:cNvSpPr>
          <p:nvPr>
            <p:ph type="sldNum" sz="quarter" idx="12"/>
          </p:nvPr>
        </p:nvSpPr>
        <p:spPr/>
        <p:txBody>
          <a:bodyPr/>
          <a:lstStyle/>
          <a:p>
            <a:fld id="{B8D52518-472C-CE45-A51C-3AA0691B0616}" type="slidenum">
              <a:rPr lang="en-US" smtClean="0"/>
              <a:pPr/>
              <a:t>34</a:t>
            </a:fld>
            <a:endParaRPr lang="en-US" dirty="0"/>
          </a:p>
        </p:txBody>
      </p:sp>
      <p:sp>
        <p:nvSpPr>
          <p:cNvPr id="7" name="Title 1"/>
          <p:cNvSpPr txBox="1">
            <a:spLocks/>
          </p:cNvSpPr>
          <p:nvPr/>
        </p:nvSpPr>
        <p:spPr>
          <a:xfrm>
            <a:off x="152400" y="6172200"/>
            <a:ext cx="2438400" cy="549276"/>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800" dirty="0" smtClean="0">
                <a:solidFill>
                  <a:srgbClr val="800000"/>
                </a:solidFill>
                <a:latin typeface="Gill Sans"/>
                <a:cs typeface="Gill Sans"/>
              </a:rPr>
              <a:t>(n = 64)</a:t>
            </a:r>
            <a:endParaRPr lang="en-US" sz="1800" dirty="0"/>
          </a:p>
        </p:txBody>
      </p:sp>
      <p:sp>
        <p:nvSpPr>
          <p:cNvPr id="8" name="Content Placeholder 3"/>
          <p:cNvSpPr>
            <a:spLocks noGrp="1"/>
          </p:cNvSpPr>
          <p:nvPr>
            <p:ph sz="half" idx="4294967295"/>
          </p:nvPr>
        </p:nvSpPr>
        <p:spPr>
          <a:xfrm>
            <a:off x="650180" y="1752600"/>
            <a:ext cx="7848600" cy="3962399"/>
          </a:xfrm>
          <a:prstGeom prst="rect">
            <a:avLst/>
          </a:prstGeom>
        </p:spPr>
        <p:txBody>
          <a:bodyPr>
            <a:noAutofit/>
          </a:bodyPr>
          <a:lstStyle/>
          <a:p>
            <a:pPr marL="0" indent="0">
              <a:buNone/>
            </a:pPr>
            <a:r>
              <a:rPr lang="en-US" sz="2800" b="1" u="sng" dirty="0" smtClean="0">
                <a:latin typeface="Gill Sans"/>
                <a:cs typeface="Gill Sans"/>
              </a:rPr>
              <a:t>Total Sample:</a:t>
            </a:r>
          </a:p>
          <a:p>
            <a:pPr marL="0" indent="0">
              <a:buNone/>
            </a:pPr>
            <a:endParaRPr lang="en-US" sz="2800" b="1" u="sng" dirty="0">
              <a:latin typeface="Gill Sans"/>
              <a:cs typeface="Gill Sans"/>
            </a:endParaRPr>
          </a:p>
          <a:p>
            <a:r>
              <a:rPr lang="en-US" sz="2800" dirty="0">
                <a:latin typeface="Gill Sans"/>
                <a:cs typeface="Gill Sans"/>
              </a:rPr>
              <a:t>Mean = </a:t>
            </a:r>
            <a:r>
              <a:rPr lang="en-US" sz="2800" dirty="0" smtClean="0">
                <a:latin typeface="Gill Sans"/>
                <a:cs typeface="Gill Sans"/>
              </a:rPr>
              <a:t>453</a:t>
            </a:r>
          </a:p>
          <a:p>
            <a:endParaRPr lang="en-US" sz="2800" dirty="0">
              <a:latin typeface="Gill Sans"/>
              <a:cs typeface="Gill Sans"/>
            </a:endParaRPr>
          </a:p>
          <a:p>
            <a:r>
              <a:rPr lang="en-US" sz="2800" dirty="0" smtClean="0">
                <a:latin typeface="Gill Sans"/>
                <a:cs typeface="Gill Sans"/>
              </a:rPr>
              <a:t>Median </a:t>
            </a:r>
            <a:r>
              <a:rPr lang="en-US" sz="2800" dirty="0">
                <a:latin typeface="Gill Sans"/>
                <a:cs typeface="Gill Sans"/>
              </a:rPr>
              <a:t>= </a:t>
            </a:r>
            <a:r>
              <a:rPr lang="en-US" sz="2800" dirty="0" smtClean="0">
                <a:latin typeface="Gill Sans"/>
                <a:cs typeface="Gill Sans"/>
              </a:rPr>
              <a:t>165</a:t>
            </a:r>
          </a:p>
          <a:p>
            <a:endParaRPr lang="en-US" sz="2800" dirty="0">
              <a:latin typeface="Gill Sans"/>
              <a:cs typeface="Gill Sans"/>
            </a:endParaRPr>
          </a:p>
          <a:p>
            <a:r>
              <a:rPr lang="en-US" sz="2800" dirty="0" smtClean="0">
                <a:latin typeface="Gill Sans"/>
                <a:cs typeface="Gill Sans"/>
              </a:rPr>
              <a:t>Range = 1 – 6,500</a:t>
            </a:r>
          </a:p>
        </p:txBody>
      </p:sp>
    </p:spTree>
    <p:extLst>
      <p:ext uri="{BB962C8B-B14F-4D97-AF65-F5344CB8AC3E}">
        <p14:creationId xmlns:p14="http://schemas.microsoft.com/office/powerpoint/2010/main" val="3277203496"/>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2660" y="228600"/>
            <a:ext cx="8229600" cy="1143000"/>
          </a:xfrm>
        </p:spPr>
        <p:txBody>
          <a:bodyPr>
            <a:normAutofit/>
          </a:bodyPr>
          <a:lstStyle/>
          <a:p>
            <a:r>
              <a:rPr lang="en-US" sz="3200" b="1" dirty="0" smtClean="0">
                <a:solidFill>
                  <a:srgbClr val="800000"/>
                </a:solidFill>
                <a:latin typeface="Gill Sans"/>
                <a:cs typeface="Gill Sans"/>
              </a:rPr>
              <a:t>Number of Covered Employees </a:t>
            </a:r>
            <a:br>
              <a:rPr lang="en-US" sz="3200" b="1" dirty="0" smtClean="0">
                <a:solidFill>
                  <a:srgbClr val="800000"/>
                </a:solidFill>
                <a:latin typeface="Gill Sans"/>
                <a:cs typeface="Gill Sans"/>
              </a:rPr>
            </a:br>
            <a:r>
              <a:rPr lang="en-US" sz="3200" b="1" dirty="0" smtClean="0">
                <a:solidFill>
                  <a:srgbClr val="800000"/>
                </a:solidFill>
                <a:latin typeface="Gill Sans"/>
                <a:cs typeface="Gill Sans"/>
              </a:rPr>
              <a:t>in Book of Business</a:t>
            </a:r>
            <a:endParaRPr lang="en-US" sz="3200" b="1" dirty="0"/>
          </a:p>
        </p:txBody>
      </p:sp>
      <p:sp>
        <p:nvSpPr>
          <p:cNvPr id="5" name="Slide Number Placeholder 4"/>
          <p:cNvSpPr>
            <a:spLocks noGrp="1"/>
          </p:cNvSpPr>
          <p:nvPr>
            <p:ph type="sldNum" sz="quarter" idx="12"/>
          </p:nvPr>
        </p:nvSpPr>
        <p:spPr/>
        <p:txBody>
          <a:bodyPr/>
          <a:lstStyle/>
          <a:p>
            <a:fld id="{B8D52518-472C-CE45-A51C-3AA0691B0616}" type="slidenum">
              <a:rPr lang="en-US" smtClean="0"/>
              <a:pPr/>
              <a:t>35</a:t>
            </a:fld>
            <a:endParaRPr lang="en-US" dirty="0"/>
          </a:p>
        </p:txBody>
      </p:sp>
      <p:sp>
        <p:nvSpPr>
          <p:cNvPr id="7" name="Title 1"/>
          <p:cNvSpPr txBox="1">
            <a:spLocks/>
          </p:cNvSpPr>
          <p:nvPr/>
        </p:nvSpPr>
        <p:spPr>
          <a:xfrm>
            <a:off x="152400" y="6172200"/>
            <a:ext cx="2438400" cy="549276"/>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800" dirty="0" smtClean="0">
                <a:solidFill>
                  <a:srgbClr val="800000"/>
                </a:solidFill>
                <a:latin typeface="Gill Sans"/>
                <a:cs typeface="Gill Sans"/>
              </a:rPr>
              <a:t>(n = 65)</a:t>
            </a:r>
            <a:endParaRPr lang="en-US" sz="1800" dirty="0"/>
          </a:p>
        </p:txBody>
      </p:sp>
      <p:sp>
        <p:nvSpPr>
          <p:cNvPr id="8" name="Content Placeholder 3"/>
          <p:cNvSpPr>
            <a:spLocks noGrp="1"/>
          </p:cNvSpPr>
          <p:nvPr>
            <p:ph sz="half" idx="4294967295"/>
          </p:nvPr>
        </p:nvSpPr>
        <p:spPr>
          <a:xfrm>
            <a:off x="650180" y="1752600"/>
            <a:ext cx="7848600" cy="3962399"/>
          </a:xfrm>
          <a:prstGeom prst="rect">
            <a:avLst/>
          </a:prstGeom>
        </p:spPr>
        <p:txBody>
          <a:bodyPr>
            <a:noAutofit/>
          </a:bodyPr>
          <a:lstStyle/>
          <a:p>
            <a:pPr marL="0" indent="0">
              <a:buNone/>
            </a:pPr>
            <a:r>
              <a:rPr lang="en-US" sz="2800" b="1" u="sng" dirty="0" smtClean="0">
                <a:latin typeface="Gill Sans"/>
                <a:cs typeface="Gill Sans"/>
              </a:rPr>
              <a:t>Total Sample:</a:t>
            </a:r>
          </a:p>
          <a:p>
            <a:pPr marL="0" indent="0">
              <a:buNone/>
            </a:pPr>
            <a:endParaRPr lang="en-US" sz="2800" b="1" u="sng" dirty="0">
              <a:latin typeface="Gill Sans"/>
              <a:cs typeface="Gill Sans"/>
            </a:endParaRPr>
          </a:p>
          <a:p>
            <a:r>
              <a:rPr lang="en-US" sz="2800" dirty="0">
                <a:latin typeface="Gill Sans"/>
                <a:cs typeface="Gill Sans"/>
              </a:rPr>
              <a:t>Mean = </a:t>
            </a:r>
            <a:r>
              <a:rPr lang="en-US" sz="2800" dirty="0" smtClean="0">
                <a:latin typeface="Gill Sans"/>
                <a:cs typeface="Gill Sans"/>
              </a:rPr>
              <a:t>957,207</a:t>
            </a:r>
          </a:p>
          <a:p>
            <a:endParaRPr lang="en-US" sz="2800" dirty="0">
              <a:latin typeface="Gill Sans"/>
              <a:cs typeface="Gill Sans"/>
            </a:endParaRPr>
          </a:p>
          <a:p>
            <a:r>
              <a:rPr lang="en-US" sz="2800" dirty="0" smtClean="0">
                <a:latin typeface="Gill Sans"/>
                <a:cs typeface="Gill Sans"/>
              </a:rPr>
              <a:t>Median </a:t>
            </a:r>
            <a:r>
              <a:rPr lang="en-US" sz="2800" dirty="0">
                <a:latin typeface="Gill Sans"/>
                <a:cs typeface="Gill Sans"/>
              </a:rPr>
              <a:t>= </a:t>
            </a:r>
            <a:r>
              <a:rPr lang="en-US" sz="2800" dirty="0" smtClean="0">
                <a:latin typeface="Gill Sans"/>
                <a:cs typeface="Gill Sans"/>
              </a:rPr>
              <a:t>128,978</a:t>
            </a:r>
            <a:endParaRPr lang="en-US" sz="2800" dirty="0">
              <a:latin typeface="Gill Sans"/>
              <a:cs typeface="Gill Sans"/>
            </a:endParaRPr>
          </a:p>
          <a:p>
            <a:endParaRPr lang="en-US" sz="2800" dirty="0" smtClean="0">
              <a:latin typeface="Gill Sans"/>
              <a:cs typeface="Gill Sans"/>
            </a:endParaRPr>
          </a:p>
          <a:p>
            <a:r>
              <a:rPr lang="en-US" sz="2800" dirty="0" smtClean="0">
                <a:latin typeface="Gill Sans"/>
                <a:cs typeface="Gill Sans"/>
              </a:rPr>
              <a:t>Range = 4,752 – 10,476,190</a:t>
            </a:r>
          </a:p>
        </p:txBody>
      </p:sp>
    </p:spTree>
    <p:extLst>
      <p:ext uri="{BB962C8B-B14F-4D97-AF65-F5344CB8AC3E}">
        <p14:creationId xmlns:p14="http://schemas.microsoft.com/office/powerpoint/2010/main" val="3522858442"/>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2660" y="228600"/>
            <a:ext cx="8229600" cy="1143000"/>
          </a:xfrm>
        </p:spPr>
        <p:txBody>
          <a:bodyPr>
            <a:normAutofit/>
          </a:bodyPr>
          <a:lstStyle/>
          <a:p>
            <a:r>
              <a:rPr lang="en-US" sz="3200" b="1" dirty="0" smtClean="0">
                <a:solidFill>
                  <a:srgbClr val="800000"/>
                </a:solidFill>
                <a:latin typeface="Gill Sans"/>
                <a:cs typeface="Gill Sans"/>
              </a:rPr>
              <a:t>Number of Covered Lives (Employees + Dependents) in Book of Business</a:t>
            </a:r>
            <a:endParaRPr lang="en-US" sz="3200" b="1" dirty="0"/>
          </a:p>
        </p:txBody>
      </p:sp>
      <p:sp>
        <p:nvSpPr>
          <p:cNvPr id="5" name="Slide Number Placeholder 4"/>
          <p:cNvSpPr>
            <a:spLocks noGrp="1"/>
          </p:cNvSpPr>
          <p:nvPr>
            <p:ph type="sldNum" sz="quarter" idx="12"/>
          </p:nvPr>
        </p:nvSpPr>
        <p:spPr/>
        <p:txBody>
          <a:bodyPr/>
          <a:lstStyle/>
          <a:p>
            <a:fld id="{B8D52518-472C-CE45-A51C-3AA0691B0616}" type="slidenum">
              <a:rPr lang="en-US" smtClean="0"/>
              <a:pPr/>
              <a:t>36</a:t>
            </a:fld>
            <a:endParaRPr lang="en-US" dirty="0"/>
          </a:p>
        </p:txBody>
      </p:sp>
      <p:sp>
        <p:nvSpPr>
          <p:cNvPr id="7" name="Title 1"/>
          <p:cNvSpPr txBox="1">
            <a:spLocks/>
          </p:cNvSpPr>
          <p:nvPr/>
        </p:nvSpPr>
        <p:spPr>
          <a:xfrm>
            <a:off x="152400" y="6172200"/>
            <a:ext cx="2438400" cy="549276"/>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800" dirty="0" smtClean="0">
                <a:solidFill>
                  <a:srgbClr val="800000"/>
                </a:solidFill>
                <a:latin typeface="Gill Sans"/>
                <a:cs typeface="Gill Sans"/>
              </a:rPr>
              <a:t>(n = 65)</a:t>
            </a:r>
            <a:endParaRPr lang="en-US" sz="1800" dirty="0"/>
          </a:p>
        </p:txBody>
      </p:sp>
      <p:sp>
        <p:nvSpPr>
          <p:cNvPr id="8" name="Content Placeholder 3"/>
          <p:cNvSpPr>
            <a:spLocks noGrp="1"/>
          </p:cNvSpPr>
          <p:nvPr>
            <p:ph sz="half" idx="4294967295"/>
          </p:nvPr>
        </p:nvSpPr>
        <p:spPr>
          <a:xfrm>
            <a:off x="650180" y="1752600"/>
            <a:ext cx="7848600" cy="3962399"/>
          </a:xfrm>
          <a:prstGeom prst="rect">
            <a:avLst/>
          </a:prstGeom>
        </p:spPr>
        <p:txBody>
          <a:bodyPr>
            <a:noAutofit/>
          </a:bodyPr>
          <a:lstStyle/>
          <a:p>
            <a:pPr marL="0" indent="0">
              <a:buNone/>
            </a:pPr>
            <a:r>
              <a:rPr lang="en-US" sz="2800" b="1" u="sng" dirty="0" smtClean="0">
                <a:latin typeface="Gill Sans"/>
                <a:cs typeface="Gill Sans"/>
              </a:rPr>
              <a:t>Total Sample:</a:t>
            </a:r>
          </a:p>
          <a:p>
            <a:pPr marL="0" indent="0">
              <a:buNone/>
            </a:pPr>
            <a:endParaRPr lang="en-US" sz="2800" b="1" u="sng" dirty="0">
              <a:latin typeface="Gill Sans"/>
              <a:cs typeface="Gill Sans"/>
            </a:endParaRPr>
          </a:p>
          <a:p>
            <a:r>
              <a:rPr lang="en-US" sz="2800" dirty="0">
                <a:latin typeface="Gill Sans"/>
                <a:cs typeface="Gill Sans"/>
              </a:rPr>
              <a:t>Mean = </a:t>
            </a:r>
            <a:r>
              <a:rPr lang="en-US" sz="2800" dirty="0" smtClean="0">
                <a:latin typeface="Gill Sans"/>
                <a:cs typeface="Gill Sans"/>
              </a:rPr>
              <a:t>2,260,432 (2.3 Million)</a:t>
            </a:r>
          </a:p>
          <a:p>
            <a:endParaRPr lang="en-US" sz="2800" dirty="0">
              <a:latin typeface="Gill Sans"/>
              <a:cs typeface="Gill Sans"/>
            </a:endParaRPr>
          </a:p>
          <a:p>
            <a:r>
              <a:rPr lang="en-US" sz="2800" dirty="0" smtClean="0">
                <a:latin typeface="Gill Sans"/>
                <a:cs typeface="Gill Sans"/>
              </a:rPr>
              <a:t>Median </a:t>
            </a:r>
            <a:r>
              <a:rPr lang="en-US" sz="2800" dirty="0">
                <a:latin typeface="Gill Sans"/>
                <a:cs typeface="Gill Sans"/>
              </a:rPr>
              <a:t>= </a:t>
            </a:r>
            <a:r>
              <a:rPr lang="en-US" sz="2800" dirty="0" smtClean="0">
                <a:latin typeface="Gill Sans"/>
                <a:cs typeface="Gill Sans"/>
              </a:rPr>
              <a:t>333,003</a:t>
            </a:r>
            <a:endParaRPr lang="en-US" sz="2800" dirty="0">
              <a:latin typeface="Gill Sans"/>
              <a:cs typeface="Gill Sans"/>
            </a:endParaRPr>
          </a:p>
          <a:p>
            <a:endParaRPr lang="en-US" sz="2800" dirty="0" smtClean="0">
              <a:latin typeface="Gill Sans"/>
              <a:cs typeface="Gill Sans"/>
            </a:endParaRPr>
          </a:p>
          <a:p>
            <a:r>
              <a:rPr lang="en-US" sz="2800" dirty="0" smtClean="0">
                <a:latin typeface="Gill Sans"/>
                <a:cs typeface="Gill Sans"/>
              </a:rPr>
              <a:t>Range = 8,098 – 24,500,000</a:t>
            </a:r>
          </a:p>
        </p:txBody>
      </p:sp>
      <p:sp>
        <p:nvSpPr>
          <p:cNvPr id="3" name="TextBox 2"/>
          <p:cNvSpPr txBox="1"/>
          <p:nvPr/>
        </p:nvSpPr>
        <p:spPr>
          <a:xfrm>
            <a:off x="5867400" y="3805535"/>
            <a:ext cx="2394932" cy="1354217"/>
          </a:xfrm>
          <a:prstGeom prst="rect">
            <a:avLst/>
          </a:prstGeom>
          <a:noFill/>
          <a:ln>
            <a:solidFill>
              <a:schemeClr val="tx2"/>
            </a:solidFill>
          </a:ln>
        </p:spPr>
        <p:txBody>
          <a:bodyPr wrap="none" rtlCol="0">
            <a:spAutoFit/>
          </a:bodyPr>
          <a:lstStyle/>
          <a:p>
            <a:pPr algn="ctr"/>
            <a:r>
              <a:rPr lang="en-US" sz="1800" dirty="0" smtClean="0">
                <a:latin typeface="Gill Sans"/>
                <a:cs typeface="Gill Sans"/>
              </a:rPr>
              <a:t>Ratio of Covered Lives </a:t>
            </a:r>
          </a:p>
          <a:p>
            <a:pPr algn="ctr"/>
            <a:r>
              <a:rPr lang="en-US" sz="1800" dirty="0" smtClean="0">
                <a:latin typeface="Gill Sans"/>
                <a:cs typeface="Gill Sans"/>
              </a:rPr>
              <a:t>To Covered Employees:</a:t>
            </a:r>
          </a:p>
          <a:p>
            <a:pPr algn="ctr"/>
            <a:endParaRPr lang="en-US" sz="1800" dirty="0">
              <a:latin typeface="Gill Sans"/>
              <a:cs typeface="Gill Sans"/>
            </a:endParaRPr>
          </a:p>
          <a:p>
            <a:pPr algn="ctr"/>
            <a:r>
              <a:rPr lang="en-US" sz="2800" dirty="0" smtClean="0">
                <a:latin typeface="Gill Sans"/>
                <a:cs typeface="Gill Sans"/>
              </a:rPr>
              <a:t>2.43:1:00</a:t>
            </a:r>
            <a:endParaRPr lang="en-US" sz="2800" dirty="0">
              <a:latin typeface="Gill Sans"/>
              <a:cs typeface="Gill Sans"/>
            </a:endParaRPr>
          </a:p>
        </p:txBody>
      </p:sp>
    </p:spTree>
    <p:extLst>
      <p:ext uri="{BB962C8B-B14F-4D97-AF65-F5344CB8AC3E}">
        <p14:creationId xmlns:p14="http://schemas.microsoft.com/office/powerpoint/2010/main" val="3157032323"/>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solidFill>
                  <a:srgbClr val="800000"/>
                </a:solidFill>
                <a:latin typeface="Gill Sans"/>
                <a:cs typeface="Gill Sans"/>
              </a:rPr>
              <a:t>No. </a:t>
            </a:r>
            <a:r>
              <a:rPr lang="en-US" sz="3200" b="1" dirty="0">
                <a:solidFill>
                  <a:srgbClr val="800000"/>
                </a:solidFill>
                <a:latin typeface="Gill Sans"/>
                <a:cs typeface="Gill Sans"/>
              </a:rPr>
              <a:t>of FTE Staff Dedicated </a:t>
            </a:r>
            <a:r>
              <a:rPr lang="en-US" sz="3200" b="1" dirty="0" smtClean="0">
                <a:solidFill>
                  <a:srgbClr val="800000"/>
                </a:solidFill>
                <a:latin typeface="Gill Sans"/>
                <a:cs typeface="Gill Sans"/>
              </a:rPr>
              <a:t>to </a:t>
            </a:r>
            <a:r>
              <a:rPr lang="en-US" sz="3200" b="1" dirty="0">
                <a:solidFill>
                  <a:srgbClr val="800000"/>
                </a:solidFill>
                <a:latin typeface="Gill Sans"/>
                <a:cs typeface="Gill Sans"/>
              </a:rPr>
              <a:t>EAP </a:t>
            </a:r>
            <a:r>
              <a:rPr lang="en-US" sz="3200" b="1" dirty="0" smtClean="0">
                <a:solidFill>
                  <a:srgbClr val="800000"/>
                </a:solidFill>
                <a:latin typeface="Gill Sans"/>
                <a:cs typeface="Gill Sans"/>
              </a:rPr>
              <a:t/>
            </a:r>
            <a:br>
              <a:rPr lang="en-US" sz="3200" b="1" dirty="0" smtClean="0">
                <a:solidFill>
                  <a:srgbClr val="800000"/>
                </a:solidFill>
                <a:latin typeface="Gill Sans"/>
                <a:cs typeface="Gill Sans"/>
              </a:rPr>
            </a:br>
            <a:r>
              <a:rPr lang="en-US" sz="3200" b="1" dirty="0" smtClean="0">
                <a:solidFill>
                  <a:srgbClr val="800000"/>
                </a:solidFill>
                <a:latin typeface="Gill Sans"/>
                <a:cs typeface="Gill Sans"/>
              </a:rPr>
              <a:t>by </a:t>
            </a:r>
            <a:r>
              <a:rPr lang="en-US" sz="3200" b="1" dirty="0">
                <a:solidFill>
                  <a:srgbClr val="800000"/>
                </a:solidFill>
                <a:latin typeface="Gill Sans"/>
                <a:cs typeface="Gill Sans"/>
              </a:rPr>
              <a:t>Market</a:t>
            </a:r>
            <a:endParaRPr lang="en-US" sz="3200" b="1" dirty="0"/>
          </a:p>
        </p:txBody>
      </p:sp>
      <p:sp>
        <p:nvSpPr>
          <p:cNvPr id="5" name="Slide Number Placeholder 4"/>
          <p:cNvSpPr>
            <a:spLocks noGrp="1"/>
          </p:cNvSpPr>
          <p:nvPr>
            <p:ph type="sldNum" sz="quarter" idx="12"/>
          </p:nvPr>
        </p:nvSpPr>
        <p:spPr/>
        <p:txBody>
          <a:bodyPr/>
          <a:lstStyle/>
          <a:p>
            <a:fld id="{B8D52518-472C-CE45-A51C-3AA0691B0616}" type="slidenum">
              <a:rPr lang="en-US" smtClean="0"/>
              <a:pPr/>
              <a:t>37</a:t>
            </a:fld>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736760682"/>
              </p:ext>
            </p:extLst>
          </p:nvPr>
        </p:nvGraphicFramePr>
        <p:xfrm>
          <a:off x="492660" y="2209800"/>
          <a:ext cx="8229600" cy="4373562"/>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411268" y="1600200"/>
            <a:ext cx="8046932" cy="461665"/>
          </a:xfrm>
          <a:prstGeom prst="rect">
            <a:avLst/>
          </a:prstGeom>
          <a:noFill/>
          <a:ln>
            <a:solidFill>
              <a:schemeClr val="tx1"/>
            </a:solidFill>
          </a:ln>
        </p:spPr>
        <p:txBody>
          <a:bodyPr wrap="square" rtlCol="0">
            <a:spAutoFit/>
          </a:bodyPr>
          <a:lstStyle/>
          <a:p>
            <a:pPr algn="ctr"/>
            <a:r>
              <a:rPr lang="en-US" b="1" dirty="0" smtClean="0"/>
              <a:t>Total Sample: </a:t>
            </a:r>
            <a:r>
              <a:rPr lang="en-US" dirty="0" smtClean="0"/>
              <a:t>128 mean / 16 median / 1 - 4,800 range</a:t>
            </a:r>
            <a:endParaRPr lang="en-US" dirty="0"/>
          </a:p>
        </p:txBody>
      </p:sp>
      <p:sp>
        <p:nvSpPr>
          <p:cNvPr id="7" name="Title 1"/>
          <p:cNvSpPr txBox="1">
            <a:spLocks/>
          </p:cNvSpPr>
          <p:nvPr/>
        </p:nvSpPr>
        <p:spPr>
          <a:xfrm>
            <a:off x="152400" y="6172200"/>
            <a:ext cx="2438400" cy="549276"/>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800" dirty="0" smtClean="0">
                <a:solidFill>
                  <a:srgbClr val="800000"/>
                </a:solidFill>
                <a:latin typeface="Gill Sans"/>
                <a:cs typeface="Gill Sans"/>
              </a:rPr>
              <a:t>(n = 82)</a:t>
            </a:r>
            <a:endParaRPr lang="en-US" sz="1800" dirty="0"/>
          </a:p>
        </p:txBody>
      </p:sp>
    </p:spTree>
    <p:extLst>
      <p:ext uri="{BB962C8B-B14F-4D97-AF65-F5344CB8AC3E}">
        <p14:creationId xmlns:p14="http://schemas.microsoft.com/office/powerpoint/2010/main" val="4160483797"/>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a:bodyPr>
          <a:lstStyle/>
          <a:p>
            <a:r>
              <a:rPr lang="en-US" sz="3200" b="1" dirty="0" smtClean="0">
                <a:solidFill>
                  <a:srgbClr val="800000"/>
                </a:solidFill>
                <a:latin typeface="Gill Sans"/>
                <a:cs typeface="Gill Sans"/>
              </a:rPr>
              <a:t>Ratio of Staff per Covered Employees</a:t>
            </a:r>
            <a:endParaRPr lang="en-US" sz="3200" b="1" dirty="0"/>
          </a:p>
        </p:txBody>
      </p:sp>
      <p:sp>
        <p:nvSpPr>
          <p:cNvPr id="5" name="Slide Number Placeholder 4"/>
          <p:cNvSpPr>
            <a:spLocks noGrp="1"/>
          </p:cNvSpPr>
          <p:nvPr>
            <p:ph type="sldNum" sz="quarter" idx="12"/>
          </p:nvPr>
        </p:nvSpPr>
        <p:spPr/>
        <p:txBody>
          <a:bodyPr/>
          <a:lstStyle/>
          <a:p>
            <a:fld id="{B8D52518-472C-CE45-A51C-3AA0691B0616}" type="slidenum">
              <a:rPr lang="en-US" smtClean="0"/>
              <a:pPr/>
              <a:t>38</a:t>
            </a:fld>
            <a:endParaRPr lang="en-US" dirty="0"/>
          </a:p>
        </p:txBody>
      </p:sp>
      <p:sp>
        <p:nvSpPr>
          <p:cNvPr id="7" name="Content Placeholder 3"/>
          <p:cNvSpPr>
            <a:spLocks noGrp="1"/>
          </p:cNvSpPr>
          <p:nvPr>
            <p:ph sz="half" idx="4294967295"/>
          </p:nvPr>
        </p:nvSpPr>
        <p:spPr>
          <a:xfrm>
            <a:off x="650180" y="1752600"/>
            <a:ext cx="7848600" cy="3962399"/>
          </a:xfrm>
          <a:prstGeom prst="rect">
            <a:avLst/>
          </a:prstGeom>
        </p:spPr>
        <p:txBody>
          <a:bodyPr>
            <a:noAutofit/>
          </a:bodyPr>
          <a:lstStyle/>
          <a:p>
            <a:pPr marL="0" indent="0">
              <a:buNone/>
            </a:pPr>
            <a:r>
              <a:rPr lang="en-US" sz="2800" b="1" u="sng" dirty="0" smtClean="0">
                <a:latin typeface="Gill Sans"/>
                <a:cs typeface="Gill Sans"/>
              </a:rPr>
              <a:t>Total Sample:</a:t>
            </a:r>
          </a:p>
          <a:p>
            <a:pPr marL="0" indent="0">
              <a:buNone/>
            </a:pPr>
            <a:endParaRPr lang="en-US" sz="2800" b="1" u="sng" dirty="0">
              <a:latin typeface="Gill Sans"/>
              <a:cs typeface="Gill Sans"/>
            </a:endParaRPr>
          </a:p>
          <a:p>
            <a:r>
              <a:rPr lang="en-US" sz="2800" dirty="0">
                <a:latin typeface="Gill Sans"/>
                <a:cs typeface="Gill Sans"/>
              </a:rPr>
              <a:t>Mean = 1 EAP Staff person per every 13,362 covered </a:t>
            </a:r>
            <a:r>
              <a:rPr lang="en-US" sz="2800" dirty="0" smtClean="0">
                <a:latin typeface="Gill Sans"/>
                <a:cs typeface="Gill Sans"/>
              </a:rPr>
              <a:t>employees</a:t>
            </a:r>
          </a:p>
          <a:p>
            <a:endParaRPr lang="en-US" sz="2800" dirty="0">
              <a:latin typeface="Gill Sans"/>
              <a:cs typeface="Gill Sans"/>
            </a:endParaRPr>
          </a:p>
          <a:p>
            <a:r>
              <a:rPr lang="en-US" sz="2800" dirty="0" smtClean="0">
                <a:latin typeface="Gill Sans"/>
                <a:cs typeface="Gill Sans"/>
              </a:rPr>
              <a:t>Median </a:t>
            </a:r>
            <a:r>
              <a:rPr lang="en-US" sz="2800" dirty="0">
                <a:latin typeface="Gill Sans"/>
                <a:cs typeface="Gill Sans"/>
              </a:rPr>
              <a:t>= 1 EAP Staff person per </a:t>
            </a:r>
            <a:r>
              <a:rPr lang="en-US" sz="2800" dirty="0" smtClean="0">
                <a:latin typeface="Gill Sans"/>
                <a:cs typeface="Gill Sans"/>
              </a:rPr>
              <a:t>every 6,222 </a:t>
            </a:r>
            <a:r>
              <a:rPr lang="en-US" sz="2800" dirty="0">
                <a:latin typeface="Gill Sans"/>
                <a:cs typeface="Gill Sans"/>
              </a:rPr>
              <a:t>covered </a:t>
            </a:r>
            <a:r>
              <a:rPr lang="en-US" sz="2800" dirty="0" smtClean="0">
                <a:latin typeface="Gill Sans"/>
                <a:cs typeface="Gill Sans"/>
              </a:rPr>
              <a:t>employees</a:t>
            </a:r>
          </a:p>
          <a:p>
            <a:endParaRPr lang="en-US" sz="2800" dirty="0">
              <a:latin typeface="Gill Sans"/>
              <a:cs typeface="Gill Sans"/>
            </a:endParaRPr>
          </a:p>
        </p:txBody>
      </p:sp>
      <p:sp>
        <p:nvSpPr>
          <p:cNvPr id="6" name="Rectangle 5"/>
          <p:cNvSpPr/>
          <p:nvPr/>
        </p:nvSpPr>
        <p:spPr>
          <a:xfrm>
            <a:off x="152400" y="6259811"/>
            <a:ext cx="943212" cy="369332"/>
          </a:xfrm>
          <a:prstGeom prst="rect">
            <a:avLst/>
          </a:prstGeom>
        </p:spPr>
        <p:txBody>
          <a:bodyPr wrap="none">
            <a:spAutoFit/>
          </a:bodyPr>
          <a:lstStyle/>
          <a:p>
            <a:r>
              <a:rPr lang="en-US" sz="1800" dirty="0">
                <a:solidFill>
                  <a:srgbClr val="800000"/>
                </a:solidFill>
                <a:latin typeface="Gill Sans"/>
                <a:cs typeface="Gill Sans"/>
              </a:rPr>
              <a:t>(n = </a:t>
            </a:r>
            <a:r>
              <a:rPr lang="en-US" sz="1800" dirty="0" smtClean="0">
                <a:solidFill>
                  <a:srgbClr val="800000"/>
                </a:solidFill>
                <a:latin typeface="Gill Sans"/>
                <a:cs typeface="Gill Sans"/>
              </a:rPr>
              <a:t>65)</a:t>
            </a:r>
            <a:endParaRPr lang="en-US" sz="1800" dirty="0"/>
          </a:p>
        </p:txBody>
      </p:sp>
    </p:spTree>
    <p:extLst>
      <p:ext uri="{BB962C8B-B14F-4D97-AF65-F5344CB8AC3E}">
        <p14:creationId xmlns:p14="http://schemas.microsoft.com/office/powerpoint/2010/main" val="3554655345"/>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336" y="2057400"/>
            <a:ext cx="8229600" cy="1143000"/>
          </a:xfrm>
        </p:spPr>
        <p:txBody>
          <a:bodyPr>
            <a:normAutofit fontScale="90000"/>
          </a:bodyPr>
          <a:lstStyle/>
          <a:p>
            <a:r>
              <a:rPr lang="en-US" b="1" dirty="0" smtClean="0">
                <a:solidFill>
                  <a:srgbClr val="800000"/>
                </a:solidFill>
                <a:latin typeface="Gill Sans"/>
                <a:cs typeface="Gill Sans"/>
              </a:rPr>
              <a:t>Results – Part 3</a:t>
            </a:r>
            <a:br>
              <a:rPr lang="en-US" b="1" dirty="0" smtClean="0">
                <a:solidFill>
                  <a:srgbClr val="800000"/>
                </a:solidFill>
                <a:latin typeface="Gill Sans"/>
                <a:cs typeface="Gill Sans"/>
              </a:rPr>
            </a:br>
            <a:r>
              <a:rPr lang="en-US" b="1" dirty="0">
                <a:solidFill>
                  <a:srgbClr val="800000"/>
                </a:solidFill>
                <a:latin typeface="Gill Sans"/>
                <a:cs typeface="Gill Sans"/>
              </a:rPr>
              <a:t/>
            </a:r>
            <a:br>
              <a:rPr lang="en-US" b="1" dirty="0">
                <a:solidFill>
                  <a:srgbClr val="800000"/>
                </a:solidFill>
                <a:latin typeface="Gill Sans"/>
                <a:cs typeface="Gill Sans"/>
              </a:rPr>
            </a:br>
            <a:r>
              <a:rPr lang="en-US" sz="6000" b="1" dirty="0" smtClean="0">
                <a:solidFill>
                  <a:srgbClr val="800000"/>
                </a:solidFill>
                <a:latin typeface="Gill Sans"/>
                <a:cs typeface="Gill Sans"/>
              </a:rPr>
              <a:t>Quality Indicators</a:t>
            </a:r>
            <a:br>
              <a:rPr lang="en-US" sz="6000" b="1" dirty="0" smtClean="0">
                <a:solidFill>
                  <a:srgbClr val="800000"/>
                </a:solidFill>
                <a:latin typeface="Gill Sans"/>
                <a:cs typeface="Gill Sans"/>
              </a:rPr>
            </a:br>
            <a:r>
              <a:rPr lang="en-US" b="1" dirty="0" smtClean="0">
                <a:solidFill>
                  <a:srgbClr val="800000"/>
                </a:solidFill>
                <a:latin typeface="Gill Sans"/>
                <a:cs typeface="Gill Sans"/>
              </a:rPr>
              <a:t/>
            </a:r>
            <a:br>
              <a:rPr lang="en-US" b="1" dirty="0" smtClean="0">
                <a:solidFill>
                  <a:srgbClr val="800000"/>
                </a:solidFill>
                <a:latin typeface="Gill Sans"/>
                <a:cs typeface="Gill Sans"/>
              </a:rPr>
            </a:br>
            <a:endParaRPr lang="en-US" sz="2200" dirty="0"/>
          </a:p>
        </p:txBody>
      </p:sp>
      <p:sp>
        <p:nvSpPr>
          <p:cNvPr id="5" name="Slide Number Placeholder 4"/>
          <p:cNvSpPr>
            <a:spLocks noGrp="1"/>
          </p:cNvSpPr>
          <p:nvPr>
            <p:ph type="sldNum" sz="quarter" idx="12"/>
          </p:nvPr>
        </p:nvSpPr>
        <p:spPr/>
        <p:txBody>
          <a:bodyPr/>
          <a:lstStyle/>
          <a:p>
            <a:fld id="{B8D52518-472C-CE45-A51C-3AA0691B0616}" type="slidenum">
              <a:rPr lang="en-US" smtClean="0"/>
              <a:pPr/>
              <a:t>39</a:t>
            </a:fld>
            <a:endParaRPr lang="en-US" dirty="0"/>
          </a:p>
        </p:txBody>
      </p:sp>
      <p:sp>
        <p:nvSpPr>
          <p:cNvPr id="4" name="Rectangle 3"/>
          <p:cNvSpPr/>
          <p:nvPr/>
        </p:nvSpPr>
        <p:spPr>
          <a:xfrm>
            <a:off x="990600" y="3810000"/>
            <a:ext cx="7315200" cy="1569660"/>
          </a:xfrm>
          <a:prstGeom prst="rect">
            <a:avLst/>
          </a:prstGeom>
        </p:spPr>
        <p:txBody>
          <a:bodyPr wrap="square">
            <a:spAutoFit/>
          </a:bodyPr>
          <a:lstStyle/>
          <a:p>
            <a:r>
              <a:rPr lang="en-US" dirty="0" smtClean="0"/>
              <a:t>RQ3. </a:t>
            </a:r>
            <a:r>
              <a:rPr lang="en-US" dirty="0"/>
              <a:t>Quality Profile  – How often are industry-defined indicators of quality of service (program accreditation and individual certification) present at external EAP vendors?</a:t>
            </a:r>
          </a:p>
        </p:txBody>
      </p:sp>
    </p:spTree>
    <p:extLst>
      <p:ext uri="{BB962C8B-B14F-4D97-AF65-F5344CB8AC3E}">
        <p14:creationId xmlns:p14="http://schemas.microsoft.com/office/powerpoint/2010/main" val="109511177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609600"/>
          </a:xfrm>
        </p:spPr>
        <p:txBody>
          <a:bodyPr>
            <a:normAutofit/>
          </a:bodyPr>
          <a:lstStyle/>
          <a:p>
            <a:r>
              <a:rPr lang="en-US" sz="3200" b="1" dirty="0" smtClean="0">
                <a:solidFill>
                  <a:srgbClr val="800000"/>
                </a:solidFill>
              </a:rPr>
              <a:t>Acknowledgements</a:t>
            </a:r>
            <a:endParaRPr lang="en-US" sz="3200" dirty="0">
              <a:solidFill>
                <a:srgbClr val="800000"/>
              </a:solidFill>
            </a:endParaRPr>
          </a:p>
        </p:txBody>
      </p:sp>
      <p:sp>
        <p:nvSpPr>
          <p:cNvPr id="5" name="Slide Number Placeholder 4"/>
          <p:cNvSpPr>
            <a:spLocks noGrp="1"/>
          </p:cNvSpPr>
          <p:nvPr>
            <p:ph type="sldNum" sz="quarter" idx="12"/>
          </p:nvPr>
        </p:nvSpPr>
        <p:spPr/>
        <p:txBody>
          <a:bodyPr/>
          <a:lstStyle/>
          <a:p>
            <a:fld id="{B8D52518-472C-CE45-A51C-3AA0691B0616}" type="slidenum">
              <a:rPr lang="en-US" smtClean="0"/>
              <a:pPr/>
              <a:t>4</a:t>
            </a:fld>
            <a:endParaRPr lang="en-US" dirty="0"/>
          </a:p>
        </p:txBody>
      </p:sp>
      <p:sp>
        <p:nvSpPr>
          <p:cNvPr id="3" name="Content Placeholder 2"/>
          <p:cNvSpPr>
            <a:spLocks noGrp="1"/>
          </p:cNvSpPr>
          <p:nvPr>
            <p:ph idx="1"/>
          </p:nvPr>
        </p:nvSpPr>
        <p:spPr>
          <a:xfrm>
            <a:off x="609600" y="914400"/>
            <a:ext cx="8229600" cy="5714999"/>
          </a:xfrm>
        </p:spPr>
        <p:txBody>
          <a:bodyPr>
            <a:noAutofit/>
          </a:bodyPr>
          <a:lstStyle/>
          <a:p>
            <a:pPr marL="0" indent="0">
              <a:buNone/>
            </a:pPr>
            <a:endParaRPr lang="en-US" sz="1200" dirty="0" smtClean="0"/>
          </a:p>
          <a:p>
            <a:pPr marL="0" indent="0">
              <a:buNone/>
            </a:pPr>
            <a:r>
              <a:rPr lang="en-US" sz="1200" dirty="0" smtClean="0"/>
              <a:t>NBC </a:t>
            </a:r>
            <a:r>
              <a:rPr lang="en-US" sz="1200" dirty="0"/>
              <a:t>gratefully acknowledges the support and guidance of the EARF Board of Directors and in particular the EARF Grants Committee who provided consultation, advice, and project monitoring throughout the research process.  Without Carl Tisone ’s commitment to the field and his leadership in establishing the Employee Assistance Research Foundation (EARF) the National Behavioral Consortium (NBC) study and the attached EA Vendor slide deck would not have happened.  </a:t>
            </a:r>
          </a:p>
          <a:p>
            <a:pPr marL="0" indent="0">
              <a:buNone/>
            </a:pPr>
            <a:r>
              <a:rPr lang="en-US" sz="1200" dirty="0"/>
              <a:t> </a:t>
            </a:r>
          </a:p>
          <a:p>
            <a:pPr marL="0" indent="0">
              <a:buNone/>
            </a:pPr>
            <a:r>
              <a:rPr lang="en-US" sz="1200" dirty="0"/>
              <a:t>It would be remiss not to recognize the co-authors: Mark Attridge, PhD, Terry Cahill, LCSW, CSADC and Patricia Herlihy, PhD, RN, who devoted a breathtaking amount of time to this research project.   Their diligence well exceeded the margins of any reasonable expectations.   They labored, persisted and accomplished this responsibility while doing their “real” full time jobs. If you happen to encounter Mark, Terry, or Pat, please offer them your gratitude for their work by “shining a light in a dark closet” and making the EAP field more transparent and open. </a:t>
            </a:r>
          </a:p>
          <a:p>
            <a:pPr marL="0" indent="0">
              <a:buNone/>
            </a:pPr>
            <a:r>
              <a:rPr lang="en-US" sz="1200" dirty="0"/>
              <a:t> </a:t>
            </a:r>
          </a:p>
          <a:p>
            <a:pPr marL="0" indent="0">
              <a:buNone/>
            </a:pPr>
            <a:r>
              <a:rPr lang="en-US" sz="1200" dirty="0"/>
              <a:t>Finally, our thanks to the many EAP vendors who agreed to participate in this survey and provide vital data that allowed this study to succeed.   </a:t>
            </a:r>
          </a:p>
          <a:p>
            <a:pPr marL="0" indent="0">
              <a:buNone/>
            </a:pPr>
            <a:r>
              <a:rPr lang="en-US" sz="1200" dirty="0"/>
              <a:t> </a:t>
            </a:r>
          </a:p>
          <a:p>
            <a:pPr marL="0" indent="0">
              <a:buNone/>
            </a:pPr>
            <a:r>
              <a:rPr lang="en-US" sz="1200" i="1" dirty="0"/>
              <a:t>This research project was institutional review board (IRB) approved for following ethical research practices and the data was collected such that the respondent vendor companies remained anonymous.  The study was funded by a grant from the Employee Assistance Research Foundation (EARF) </a:t>
            </a:r>
            <a:r>
              <a:rPr lang="en-US" sz="1200" i="1" u="sng" dirty="0">
                <a:hlinkClick r:id="rId2"/>
              </a:rPr>
              <a:t>www.eapfoundation.co</a:t>
            </a:r>
            <a:r>
              <a:rPr lang="en-US" sz="1200" i="1" u="sng" dirty="0"/>
              <a:t>m</a:t>
            </a:r>
            <a:r>
              <a:rPr lang="en-US" sz="1200" i="1" dirty="0"/>
              <a:t>) and it received the endorsements of both EAPA and EASNA organizations.</a:t>
            </a:r>
            <a:endParaRPr lang="en-US" sz="1200" dirty="0"/>
          </a:p>
          <a:p>
            <a:pPr marL="0" indent="0">
              <a:buNone/>
            </a:pPr>
            <a:r>
              <a:rPr lang="en-US" sz="1200" dirty="0"/>
              <a:t> </a:t>
            </a:r>
          </a:p>
          <a:p>
            <a:pPr marL="0" indent="0">
              <a:buNone/>
            </a:pPr>
            <a:r>
              <a:rPr lang="en-US" sz="1200" b="1" i="1" dirty="0"/>
              <a:t>Stan Granberry, PhD</a:t>
            </a:r>
            <a:endParaRPr lang="en-US" sz="1200" dirty="0"/>
          </a:p>
          <a:p>
            <a:pPr marL="0" indent="0">
              <a:buNone/>
            </a:pPr>
            <a:r>
              <a:rPr lang="en-US" sz="1200" b="1" dirty="0"/>
              <a:t>Principal Investigator, NBC Study of External EAP Vendors</a:t>
            </a:r>
            <a:endParaRPr lang="en-US" sz="1200" dirty="0"/>
          </a:p>
          <a:p>
            <a:pPr marL="0" indent="0">
              <a:buNone/>
            </a:pPr>
            <a:r>
              <a:rPr lang="en-US" sz="1200" b="1" i="1" dirty="0"/>
              <a:t>Executive Director, NBC</a:t>
            </a:r>
            <a:endParaRPr lang="en-US" sz="1200" dirty="0"/>
          </a:p>
          <a:p>
            <a:pPr marL="0" indent="0">
              <a:buNone/>
            </a:pPr>
            <a:r>
              <a:rPr lang="en-US" sz="1200" b="1" dirty="0"/>
              <a:t> </a:t>
            </a:r>
            <a:endParaRPr lang="en-US" sz="1200" dirty="0"/>
          </a:p>
          <a:p>
            <a:pPr marL="0" indent="0">
              <a:buNone/>
            </a:pPr>
            <a:endParaRPr lang="en-US" sz="1200" dirty="0"/>
          </a:p>
        </p:txBody>
      </p:sp>
    </p:spTree>
    <p:extLst>
      <p:ext uri="{BB962C8B-B14F-4D97-AF65-F5344CB8AC3E}">
        <p14:creationId xmlns:p14="http://schemas.microsoft.com/office/powerpoint/2010/main" val="1106002791"/>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solidFill>
                  <a:srgbClr val="800000"/>
                </a:solidFill>
                <a:latin typeface="Gill Sans"/>
                <a:cs typeface="Gill Sans"/>
              </a:rPr>
              <a:t>Program Accredited for EAP Services</a:t>
            </a:r>
            <a:br>
              <a:rPr lang="en-US" sz="3200" b="1" dirty="0" smtClean="0">
                <a:solidFill>
                  <a:srgbClr val="800000"/>
                </a:solidFill>
                <a:latin typeface="Gill Sans"/>
                <a:cs typeface="Gill Sans"/>
              </a:rPr>
            </a:br>
            <a:r>
              <a:rPr lang="en-US" sz="3200" b="1" dirty="0" smtClean="0">
                <a:solidFill>
                  <a:srgbClr val="800000"/>
                </a:solidFill>
                <a:latin typeface="Gill Sans"/>
                <a:cs typeface="Gill Sans"/>
              </a:rPr>
              <a:t>by the Council on Accreditation (COA)</a:t>
            </a:r>
            <a:endParaRPr lang="en-US" sz="3200" b="1" dirty="0"/>
          </a:p>
        </p:txBody>
      </p:sp>
      <p:sp>
        <p:nvSpPr>
          <p:cNvPr id="5" name="Slide Number Placeholder 4"/>
          <p:cNvSpPr>
            <a:spLocks noGrp="1"/>
          </p:cNvSpPr>
          <p:nvPr>
            <p:ph type="sldNum" sz="quarter" idx="12"/>
          </p:nvPr>
        </p:nvSpPr>
        <p:spPr/>
        <p:txBody>
          <a:bodyPr/>
          <a:lstStyle/>
          <a:p>
            <a:fld id="{B8D52518-472C-CE45-A51C-3AA0691B0616}" type="slidenum">
              <a:rPr lang="en-US" smtClean="0"/>
              <a:pPr/>
              <a:t>40</a:t>
            </a:fld>
            <a:endParaRPr lang="en-US" dirty="0"/>
          </a:p>
        </p:txBody>
      </p:sp>
      <p:sp>
        <p:nvSpPr>
          <p:cNvPr id="7" name="Rectangle 6"/>
          <p:cNvSpPr/>
          <p:nvPr/>
        </p:nvSpPr>
        <p:spPr>
          <a:xfrm>
            <a:off x="152400" y="6259811"/>
            <a:ext cx="943212" cy="369332"/>
          </a:xfrm>
          <a:prstGeom prst="rect">
            <a:avLst/>
          </a:prstGeom>
        </p:spPr>
        <p:txBody>
          <a:bodyPr wrap="none">
            <a:spAutoFit/>
          </a:bodyPr>
          <a:lstStyle/>
          <a:p>
            <a:r>
              <a:rPr lang="en-US" sz="1800" dirty="0">
                <a:solidFill>
                  <a:srgbClr val="800000"/>
                </a:solidFill>
                <a:latin typeface="Gill Sans"/>
                <a:cs typeface="Gill Sans"/>
              </a:rPr>
              <a:t>(n = </a:t>
            </a:r>
            <a:r>
              <a:rPr lang="en-US" sz="1800" dirty="0" smtClean="0">
                <a:solidFill>
                  <a:srgbClr val="800000"/>
                </a:solidFill>
                <a:latin typeface="Gill Sans"/>
                <a:cs typeface="Gill Sans"/>
              </a:rPr>
              <a:t>82)</a:t>
            </a:r>
            <a:endParaRPr lang="en-US" sz="1800" dirty="0"/>
          </a:p>
        </p:txBody>
      </p:sp>
      <p:graphicFrame>
        <p:nvGraphicFramePr>
          <p:cNvPr id="3" name="Chart 2"/>
          <p:cNvGraphicFramePr/>
          <p:nvPr>
            <p:extLst>
              <p:ext uri="{D42A27DB-BD31-4B8C-83A1-F6EECF244321}">
                <p14:modId xmlns:p14="http://schemas.microsoft.com/office/powerpoint/2010/main" val="3725703830"/>
              </p:ext>
            </p:extLst>
          </p:nvPr>
        </p:nvGraphicFramePr>
        <p:xfrm>
          <a:off x="469900" y="2057400"/>
          <a:ext cx="5168900" cy="3719513"/>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angle 3"/>
          <p:cNvSpPr/>
          <p:nvPr/>
        </p:nvSpPr>
        <p:spPr>
          <a:xfrm>
            <a:off x="1600200" y="5867400"/>
            <a:ext cx="6096000" cy="584776"/>
          </a:xfrm>
          <a:prstGeom prst="rect">
            <a:avLst/>
          </a:prstGeom>
        </p:spPr>
        <p:txBody>
          <a:bodyPr wrap="square">
            <a:spAutoFit/>
          </a:bodyPr>
          <a:lstStyle/>
          <a:p>
            <a:r>
              <a:rPr lang="en-US" sz="1600" dirty="0">
                <a:latin typeface="Gill Sans"/>
                <a:cs typeface="Gill Sans"/>
              </a:rPr>
              <a:t>In calendar/fiscal year 2011, was your EAP accredited by the Council on Accreditation (COA) to provide EAP services in North America? </a:t>
            </a:r>
          </a:p>
        </p:txBody>
      </p:sp>
      <p:sp>
        <p:nvSpPr>
          <p:cNvPr id="6" name="TextBox 5"/>
          <p:cNvSpPr txBox="1"/>
          <p:nvPr/>
        </p:nvSpPr>
        <p:spPr>
          <a:xfrm>
            <a:off x="5791200" y="2362200"/>
            <a:ext cx="2895600" cy="3046988"/>
          </a:xfrm>
          <a:prstGeom prst="rect">
            <a:avLst/>
          </a:prstGeom>
          <a:noFill/>
        </p:spPr>
        <p:txBody>
          <a:bodyPr wrap="square" rtlCol="0">
            <a:spAutoFit/>
          </a:bodyPr>
          <a:lstStyle/>
          <a:p>
            <a:r>
              <a:rPr lang="en-US" dirty="0" smtClean="0"/>
              <a:t>Yes = 11 Total Companies of 82</a:t>
            </a:r>
          </a:p>
          <a:p>
            <a:endParaRPr lang="en-US" dirty="0"/>
          </a:p>
          <a:p>
            <a:r>
              <a:rPr lang="en-US" dirty="0"/>
              <a:t>B</a:t>
            </a:r>
            <a:r>
              <a:rPr lang="en-US" dirty="0" smtClean="0"/>
              <a:t>y location of HQ:</a:t>
            </a:r>
          </a:p>
          <a:p>
            <a:endParaRPr lang="en-US" dirty="0"/>
          </a:p>
          <a:p>
            <a:r>
              <a:rPr lang="en-US" dirty="0" smtClean="0"/>
              <a:t>  6 Canada = 50%</a:t>
            </a:r>
          </a:p>
          <a:p>
            <a:r>
              <a:rPr lang="en-US" dirty="0" smtClean="0"/>
              <a:t>  4 US = 7%</a:t>
            </a:r>
          </a:p>
          <a:p>
            <a:r>
              <a:rPr lang="en-US" dirty="0" smtClean="0"/>
              <a:t>  1 </a:t>
            </a:r>
            <a:r>
              <a:rPr lang="en-US" dirty="0" err="1" smtClean="0"/>
              <a:t>Internat.</a:t>
            </a:r>
            <a:r>
              <a:rPr lang="en-US" dirty="0" smtClean="0"/>
              <a:t> = 8%</a:t>
            </a:r>
            <a:endParaRPr lang="en-US" dirty="0"/>
          </a:p>
        </p:txBody>
      </p:sp>
    </p:spTree>
    <p:extLst>
      <p:ext uri="{BB962C8B-B14F-4D97-AF65-F5344CB8AC3E}">
        <p14:creationId xmlns:p14="http://schemas.microsoft.com/office/powerpoint/2010/main" val="3469273645"/>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solidFill>
                  <a:srgbClr val="800000"/>
                </a:solidFill>
                <a:latin typeface="Gill Sans"/>
                <a:cs typeface="Gill Sans"/>
              </a:rPr>
              <a:t>EAP Counselors with CEAP Professional Certification by Country</a:t>
            </a:r>
            <a:endParaRPr lang="en-US" sz="3200" b="1" dirty="0"/>
          </a:p>
        </p:txBody>
      </p:sp>
      <p:sp>
        <p:nvSpPr>
          <p:cNvPr id="5" name="Slide Number Placeholder 4"/>
          <p:cNvSpPr>
            <a:spLocks noGrp="1"/>
          </p:cNvSpPr>
          <p:nvPr>
            <p:ph type="sldNum" sz="quarter" idx="12"/>
          </p:nvPr>
        </p:nvSpPr>
        <p:spPr/>
        <p:txBody>
          <a:bodyPr/>
          <a:lstStyle/>
          <a:p>
            <a:fld id="{B8D52518-472C-CE45-A51C-3AA0691B0616}" type="slidenum">
              <a:rPr lang="en-US" smtClean="0"/>
              <a:pPr/>
              <a:t>41</a:t>
            </a:fld>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715936085"/>
              </p:ext>
            </p:extLst>
          </p:nvPr>
        </p:nvGraphicFramePr>
        <p:xfrm>
          <a:off x="2286000" y="1400176"/>
          <a:ext cx="6516788" cy="4678362"/>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5449331" y="3124200"/>
            <a:ext cx="3224497" cy="2677656"/>
          </a:xfrm>
          <a:prstGeom prst="rect">
            <a:avLst/>
          </a:prstGeom>
          <a:noFill/>
        </p:spPr>
        <p:txBody>
          <a:bodyPr wrap="square" rtlCol="0">
            <a:spAutoFit/>
          </a:bodyPr>
          <a:lstStyle/>
          <a:p>
            <a:r>
              <a:rPr lang="en-US" dirty="0" smtClean="0"/>
              <a:t>Staff Counselors</a:t>
            </a:r>
          </a:p>
          <a:p>
            <a:endParaRPr lang="en-US" dirty="0"/>
          </a:p>
          <a:p>
            <a:endParaRPr lang="en-US" dirty="0" smtClean="0"/>
          </a:p>
          <a:p>
            <a:endParaRPr lang="en-US" dirty="0"/>
          </a:p>
          <a:p>
            <a:endParaRPr lang="en-US" dirty="0" smtClean="0"/>
          </a:p>
          <a:p>
            <a:endParaRPr lang="en-US" dirty="0"/>
          </a:p>
          <a:p>
            <a:r>
              <a:rPr lang="en-US" dirty="0" smtClean="0"/>
              <a:t>Affiliate Counselors</a:t>
            </a:r>
            <a:endParaRPr lang="en-US" dirty="0"/>
          </a:p>
        </p:txBody>
      </p:sp>
      <p:sp>
        <p:nvSpPr>
          <p:cNvPr id="7" name="Rectangle 6"/>
          <p:cNvSpPr/>
          <p:nvPr/>
        </p:nvSpPr>
        <p:spPr>
          <a:xfrm>
            <a:off x="762000" y="2667000"/>
            <a:ext cx="943212" cy="369332"/>
          </a:xfrm>
          <a:prstGeom prst="rect">
            <a:avLst/>
          </a:prstGeom>
        </p:spPr>
        <p:txBody>
          <a:bodyPr wrap="none">
            <a:spAutoFit/>
          </a:bodyPr>
          <a:lstStyle/>
          <a:p>
            <a:r>
              <a:rPr lang="en-US" sz="1800" dirty="0">
                <a:solidFill>
                  <a:srgbClr val="800000"/>
                </a:solidFill>
                <a:latin typeface="Gill Sans"/>
                <a:cs typeface="Gill Sans"/>
              </a:rPr>
              <a:t>(n </a:t>
            </a:r>
            <a:r>
              <a:rPr lang="en-US" sz="1800" dirty="0" smtClean="0">
                <a:solidFill>
                  <a:srgbClr val="800000"/>
                </a:solidFill>
                <a:latin typeface="Gill Sans"/>
                <a:cs typeface="Gill Sans"/>
              </a:rPr>
              <a:t>= 82)</a:t>
            </a:r>
            <a:endParaRPr lang="en-US" sz="1800" dirty="0"/>
          </a:p>
        </p:txBody>
      </p:sp>
      <p:sp>
        <p:nvSpPr>
          <p:cNvPr id="8" name="Rectangle 7"/>
          <p:cNvSpPr/>
          <p:nvPr/>
        </p:nvSpPr>
        <p:spPr>
          <a:xfrm>
            <a:off x="762000" y="4953000"/>
            <a:ext cx="1496624" cy="646331"/>
          </a:xfrm>
          <a:prstGeom prst="rect">
            <a:avLst/>
          </a:prstGeom>
        </p:spPr>
        <p:txBody>
          <a:bodyPr wrap="none">
            <a:spAutoFit/>
          </a:bodyPr>
          <a:lstStyle/>
          <a:p>
            <a:r>
              <a:rPr lang="en-US" sz="1800" dirty="0">
                <a:solidFill>
                  <a:srgbClr val="800000"/>
                </a:solidFill>
                <a:latin typeface="Gill Sans"/>
                <a:cs typeface="Gill Sans"/>
              </a:rPr>
              <a:t>(n = </a:t>
            </a:r>
            <a:r>
              <a:rPr lang="en-US" sz="1800" dirty="0" smtClean="0">
                <a:solidFill>
                  <a:srgbClr val="800000"/>
                </a:solidFill>
                <a:latin typeface="Gill Sans"/>
                <a:cs typeface="Gill Sans"/>
              </a:rPr>
              <a:t>76;</a:t>
            </a:r>
          </a:p>
          <a:p>
            <a:r>
              <a:rPr lang="en-US" sz="1800" dirty="0" smtClean="0">
                <a:solidFill>
                  <a:srgbClr val="800000"/>
                </a:solidFill>
                <a:latin typeface="Gill Sans"/>
                <a:cs typeface="Gill Sans"/>
              </a:rPr>
              <a:t>NA excluded)</a:t>
            </a:r>
            <a:endParaRPr lang="en-US" sz="1800" dirty="0"/>
          </a:p>
        </p:txBody>
      </p:sp>
    </p:spTree>
    <p:extLst>
      <p:ext uri="{BB962C8B-B14F-4D97-AF65-F5344CB8AC3E}">
        <p14:creationId xmlns:p14="http://schemas.microsoft.com/office/powerpoint/2010/main" val="1787392433"/>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solidFill>
                  <a:srgbClr val="800000"/>
                </a:solidFill>
                <a:latin typeface="Gill Sans"/>
                <a:cs typeface="Gill Sans"/>
              </a:rPr>
              <a:t>EAP Counselors with CEAP</a:t>
            </a:r>
            <a:br>
              <a:rPr lang="en-US" sz="3200" b="1" dirty="0" smtClean="0">
                <a:solidFill>
                  <a:srgbClr val="800000"/>
                </a:solidFill>
                <a:latin typeface="Gill Sans"/>
                <a:cs typeface="Gill Sans"/>
              </a:rPr>
            </a:br>
            <a:r>
              <a:rPr lang="en-US" sz="3200" b="1" dirty="0" smtClean="0">
                <a:solidFill>
                  <a:srgbClr val="800000"/>
                </a:solidFill>
                <a:latin typeface="Gill Sans"/>
                <a:cs typeface="Gill Sans"/>
              </a:rPr>
              <a:t>by Market in United States</a:t>
            </a:r>
            <a:endParaRPr lang="en-US" sz="3200" b="1" dirty="0"/>
          </a:p>
        </p:txBody>
      </p:sp>
      <p:sp>
        <p:nvSpPr>
          <p:cNvPr id="5" name="Slide Number Placeholder 4"/>
          <p:cNvSpPr>
            <a:spLocks noGrp="1"/>
          </p:cNvSpPr>
          <p:nvPr>
            <p:ph type="sldNum" sz="quarter" idx="12"/>
          </p:nvPr>
        </p:nvSpPr>
        <p:spPr/>
        <p:txBody>
          <a:bodyPr/>
          <a:lstStyle/>
          <a:p>
            <a:fld id="{B8D52518-472C-CE45-A51C-3AA0691B0616}" type="slidenum">
              <a:rPr lang="en-US" smtClean="0"/>
              <a:pPr/>
              <a:t>42</a:t>
            </a:fld>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073029347"/>
              </p:ext>
            </p:extLst>
          </p:nvPr>
        </p:nvGraphicFramePr>
        <p:xfrm>
          <a:off x="457200" y="1417638"/>
          <a:ext cx="8229600" cy="4373562"/>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2438400" y="6017567"/>
            <a:ext cx="4365298" cy="338554"/>
          </a:xfrm>
          <a:prstGeom prst="rect">
            <a:avLst/>
          </a:prstGeom>
          <a:noFill/>
        </p:spPr>
        <p:txBody>
          <a:bodyPr wrap="none" rtlCol="0">
            <a:spAutoFit/>
          </a:bodyPr>
          <a:lstStyle/>
          <a:p>
            <a:r>
              <a:rPr lang="en-US" sz="1600" dirty="0" smtClean="0">
                <a:latin typeface="Gill Sans"/>
                <a:cs typeface="Gill Sans"/>
              </a:rPr>
              <a:t>Note: Group differences not statistically significant</a:t>
            </a:r>
            <a:endParaRPr lang="en-US" sz="1600" dirty="0">
              <a:latin typeface="Gill Sans"/>
              <a:cs typeface="Gill Sans"/>
            </a:endParaRPr>
          </a:p>
        </p:txBody>
      </p:sp>
    </p:spTree>
    <p:extLst>
      <p:ext uri="{BB962C8B-B14F-4D97-AF65-F5344CB8AC3E}">
        <p14:creationId xmlns:p14="http://schemas.microsoft.com/office/powerpoint/2010/main" val="2621027606"/>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7400"/>
            <a:ext cx="8229600" cy="1143000"/>
          </a:xfrm>
        </p:spPr>
        <p:txBody>
          <a:bodyPr>
            <a:normAutofit fontScale="90000"/>
          </a:bodyPr>
          <a:lstStyle/>
          <a:p>
            <a:r>
              <a:rPr lang="en-US" b="1" dirty="0" smtClean="0">
                <a:solidFill>
                  <a:srgbClr val="800000"/>
                </a:solidFill>
                <a:latin typeface="Gill Sans"/>
                <a:cs typeface="Gill Sans"/>
              </a:rPr>
              <a:t>Results – Part 4</a:t>
            </a:r>
            <a:br>
              <a:rPr lang="en-US" b="1" dirty="0" smtClean="0">
                <a:solidFill>
                  <a:srgbClr val="800000"/>
                </a:solidFill>
                <a:latin typeface="Gill Sans"/>
                <a:cs typeface="Gill Sans"/>
              </a:rPr>
            </a:br>
            <a:r>
              <a:rPr lang="en-US" b="1" dirty="0" smtClean="0">
                <a:solidFill>
                  <a:srgbClr val="800000"/>
                </a:solidFill>
                <a:latin typeface="Gill Sans"/>
                <a:cs typeface="Gill Sans"/>
              </a:rPr>
              <a:t/>
            </a:r>
            <a:br>
              <a:rPr lang="en-US" b="1" dirty="0" smtClean="0">
                <a:solidFill>
                  <a:srgbClr val="800000"/>
                </a:solidFill>
                <a:latin typeface="Gill Sans"/>
                <a:cs typeface="Gill Sans"/>
              </a:rPr>
            </a:br>
            <a:r>
              <a:rPr lang="en-US" sz="6000" b="1" dirty="0" smtClean="0">
                <a:solidFill>
                  <a:srgbClr val="800000"/>
                </a:solidFill>
                <a:latin typeface="Gill Sans"/>
                <a:cs typeface="Gill Sans"/>
              </a:rPr>
              <a:t>Contract Features</a:t>
            </a:r>
            <a:r>
              <a:rPr lang="en-US" b="1" dirty="0" smtClean="0">
                <a:solidFill>
                  <a:srgbClr val="800000"/>
                </a:solidFill>
                <a:latin typeface="Gill Sans"/>
                <a:cs typeface="Gill Sans"/>
              </a:rPr>
              <a:t/>
            </a:r>
            <a:br>
              <a:rPr lang="en-US" b="1" dirty="0" smtClean="0">
                <a:solidFill>
                  <a:srgbClr val="800000"/>
                </a:solidFill>
                <a:latin typeface="Gill Sans"/>
                <a:cs typeface="Gill Sans"/>
              </a:rPr>
            </a:br>
            <a:r>
              <a:rPr lang="en-US" b="1" dirty="0" smtClean="0">
                <a:solidFill>
                  <a:srgbClr val="800000"/>
                </a:solidFill>
                <a:latin typeface="Gill Sans"/>
                <a:cs typeface="Gill Sans"/>
              </a:rPr>
              <a:t/>
            </a:r>
            <a:br>
              <a:rPr lang="en-US" b="1" dirty="0" smtClean="0">
                <a:solidFill>
                  <a:srgbClr val="800000"/>
                </a:solidFill>
                <a:latin typeface="Gill Sans"/>
                <a:cs typeface="Gill Sans"/>
              </a:rPr>
            </a:br>
            <a:endParaRPr lang="en-US" sz="2200" dirty="0"/>
          </a:p>
        </p:txBody>
      </p:sp>
      <p:sp>
        <p:nvSpPr>
          <p:cNvPr id="5" name="Slide Number Placeholder 4"/>
          <p:cNvSpPr>
            <a:spLocks noGrp="1"/>
          </p:cNvSpPr>
          <p:nvPr>
            <p:ph type="sldNum" sz="quarter" idx="12"/>
          </p:nvPr>
        </p:nvSpPr>
        <p:spPr/>
        <p:txBody>
          <a:bodyPr/>
          <a:lstStyle/>
          <a:p>
            <a:fld id="{B8D52518-472C-CE45-A51C-3AA0691B0616}" type="slidenum">
              <a:rPr lang="en-US" smtClean="0"/>
              <a:pPr/>
              <a:t>43</a:t>
            </a:fld>
            <a:endParaRPr lang="en-US" dirty="0"/>
          </a:p>
        </p:txBody>
      </p:sp>
      <p:sp>
        <p:nvSpPr>
          <p:cNvPr id="4" name="Rectangle 3"/>
          <p:cNvSpPr/>
          <p:nvPr/>
        </p:nvSpPr>
        <p:spPr>
          <a:xfrm>
            <a:off x="990600" y="3810000"/>
            <a:ext cx="7315200" cy="1200328"/>
          </a:xfrm>
          <a:prstGeom prst="rect">
            <a:avLst/>
          </a:prstGeom>
        </p:spPr>
        <p:txBody>
          <a:bodyPr wrap="square">
            <a:spAutoFit/>
          </a:bodyPr>
          <a:lstStyle/>
          <a:p>
            <a:r>
              <a:rPr lang="en-US" dirty="0" smtClean="0"/>
              <a:t>RQ4. </a:t>
            </a:r>
            <a:r>
              <a:rPr lang="en-US" dirty="0"/>
              <a:t>Contracts Profile – What are key features of the business contracts for EAP services with customers of external EAP </a:t>
            </a:r>
            <a:r>
              <a:rPr lang="en-US" dirty="0" smtClean="0"/>
              <a:t>vendors?</a:t>
            </a:r>
            <a:endParaRPr lang="en-US" dirty="0"/>
          </a:p>
        </p:txBody>
      </p:sp>
    </p:spTree>
    <p:extLst>
      <p:ext uri="{BB962C8B-B14F-4D97-AF65-F5344CB8AC3E}">
        <p14:creationId xmlns:p14="http://schemas.microsoft.com/office/powerpoint/2010/main" val="1277141060"/>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9538"/>
            <a:ext cx="8229600" cy="1143000"/>
          </a:xfrm>
        </p:spPr>
        <p:txBody>
          <a:bodyPr>
            <a:normAutofit/>
          </a:bodyPr>
          <a:lstStyle/>
          <a:p>
            <a:r>
              <a:rPr lang="en-US" sz="3200" b="1" dirty="0" smtClean="0">
                <a:solidFill>
                  <a:srgbClr val="800000"/>
                </a:solidFill>
                <a:latin typeface="Gill Sans"/>
                <a:cs typeface="Gill Sans"/>
              </a:rPr>
              <a:t>Product Pricing Options</a:t>
            </a:r>
            <a:endParaRPr lang="en-US" sz="3200" b="1" dirty="0"/>
          </a:p>
        </p:txBody>
      </p:sp>
      <p:sp>
        <p:nvSpPr>
          <p:cNvPr id="4" name="Content Placeholder 3"/>
          <p:cNvSpPr>
            <a:spLocks noGrp="1"/>
          </p:cNvSpPr>
          <p:nvPr>
            <p:ph sz="half" idx="2"/>
          </p:nvPr>
        </p:nvSpPr>
        <p:spPr>
          <a:xfrm>
            <a:off x="457200" y="990600"/>
            <a:ext cx="7848600" cy="3962399"/>
          </a:xfrm>
        </p:spPr>
        <p:txBody>
          <a:bodyPr>
            <a:noAutofit/>
          </a:bodyPr>
          <a:lstStyle/>
          <a:p>
            <a:pPr marL="0" indent="0" algn="ctr">
              <a:buNone/>
            </a:pPr>
            <a:r>
              <a:rPr lang="en-US" dirty="0" smtClean="0">
                <a:latin typeface="Gill Sans"/>
                <a:cs typeface="Gill Sans"/>
              </a:rPr>
              <a:t>Question on the Survey:</a:t>
            </a:r>
          </a:p>
          <a:p>
            <a:pPr marL="0" indent="0" algn="ctr">
              <a:buNone/>
            </a:pPr>
            <a:endParaRPr lang="en-US" sz="2000" dirty="0">
              <a:latin typeface="Gill Sans"/>
              <a:cs typeface="Gill Sans"/>
            </a:endParaRPr>
          </a:p>
          <a:p>
            <a:pPr marL="0" indent="0">
              <a:buNone/>
            </a:pPr>
            <a:r>
              <a:rPr lang="en-US" sz="2000" u="sng" dirty="0">
                <a:latin typeface="Gill Sans"/>
                <a:cs typeface="Gill Sans"/>
              </a:rPr>
              <a:t>Capitated </a:t>
            </a:r>
            <a:r>
              <a:rPr lang="en-US" sz="2000" u="sng" dirty="0" smtClean="0">
                <a:latin typeface="Gill Sans"/>
                <a:cs typeface="Gill Sans"/>
              </a:rPr>
              <a:t>Fee</a:t>
            </a:r>
            <a:r>
              <a:rPr lang="en-US" sz="2000" dirty="0" smtClean="0">
                <a:latin typeface="Gill Sans"/>
                <a:cs typeface="Gill Sans"/>
              </a:rPr>
              <a:t>  A </a:t>
            </a:r>
            <a:r>
              <a:rPr lang="en-US" sz="2000" dirty="0">
                <a:latin typeface="Gill Sans"/>
                <a:cs typeface="Gill Sans"/>
              </a:rPr>
              <a:t>Cap Rate is typically defined as a fee applied to a particular population and time period.  For example: $1.25 per employee per month</a:t>
            </a:r>
            <a:r>
              <a:rPr lang="en-US" sz="2000" dirty="0" smtClean="0">
                <a:latin typeface="Gill Sans"/>
                <a:cs typeface="Gill Sans"/>
              </a:rPr>
              <a:t>.</a:t>
            </a:r>
          </a:p>
          <a:p>
            <a:pPr marL="0" indent="0">
              <a:buNone/>
            </a:pPr>
            <a:endParaRPr lang="en-US" sz="2000" dirty="0">
              <a:latin typeface="Gill Sans"/>
              <a:cs typeface="Gill Sans"/>
            </a:endParaRPr>
          </a:p>
          <a:p>
            <a:pPr marL="0" indent="0">
              <a:buNone/>
            </a:pPr>
            <a:r>
              <a:rPr lang="en-US" sz="2000" u="sng" dirty="0">
                <a:latin typeface="Gill Sans"/>
                <a:cs typeface="Gill Sans"/>
              </a:rPr>
              <a:t>Fee for </a:t>
            </a:r>
            <a:r>
              <a:rPr lang="en-US" sz="2000" u="sng" dirty="0" smtClean="0">
                <a:latin typeface="Gill Sans"/>
                <a:cs typeface="Gill Sans"/>
              </a:rPr>
              <a:t>Service</a:t>
            </a:r>
            <a:r>
              <a:rPr lang="en-US" sz="2000" dirty="0">
                <a:latin typeface="Gill Sans"/>
                <a:cs typeface="Gill Sans"/>
              </a:rPr>
              <a:t> </a:t>
            </a:r>
            <a:r>
              <a:rPr lang="en-US" sz="2000" dirty="0" smtClean="0">
                <a:latin typeface="Gill Sans"/>
                <a:cs typeface="Gill Sans"/>
              </a:rPr>
              <a:t>Fee </a:t>
            </a:r>
            <a:r>
              <a:rPr lang="en-US" sz="2000" dirty="0">
                <a:latin typeface="Gill Sans"/>
                <a:cs typeface="Gill Sans"/>
              </a:rPr>
              <a:t>for Service is typically defined as a specific total price for a set of EAP services for a given time period with a particular customer</a:t>
            </a:r>
            <a:r>
              <a:rPr lang="en-US" sz="2000" dirty="0" smtClean="0">
                <a:latin typeface="Gill Sans"/>
                <a:cs typeface="Gill Sans"/>
              </a:rPr>
              <a:t>.</a:t>
            </a:r>
          </a:p>
          <a:p>
            <a:pPr marL="0" indent="0">
              <a:buNone/>
            </a:pPr>
            <a:endParaRPr lang="en-US" sz="2000" dirty="0">
              <a:latin typeface="Gill Sans"/>
              <a:cs typeface="Gill Sans"/>
            </a:endParaRPr>
          </a:p>
          <a:p>
            <a:pPr marL="0" indent="0">
              <a:buNone/>
            </a:pPr>
            <a:r>
              <a:rPr lang="en-US" sz="2000" u="sng" dirty="0">
                <a:latin typeface="Gill Sans"/>
                <a:cs typeface="Gill Sans"/>
              </a:rPr>
              <a:t>Bundled or </a:t>
            </a:r>
            <a:r>
              <a:rPr lang="en-US" sz="2000" u="sng" dirty="0" smtClean="0">
                <a:latin typeface="Gill Sans"/>
                <a:cs typeface="Gill Sans"/>
              </a:rPr>
              <a:t>Embedded</a:t>
            </a:r>
            <a:r>
              <a:rPr lang="en-US" sz="2000" dirty="0">
                <a:latin typeface="Gill Sans"/>
                <a:cs typeface="Gill Sans"/>
              </a:rPr>
              <a:t> </a:t>
            </a:r>
            <a:r>
              <a:rPr lang="en-US" sz="2000" dirty="0" smtClean="0">
                <a:latin typeface="Gill Sans"/>
                <a:cs typeface="Gill Sans"/>
              </a:rPr>
              <a:t>Fees </a:t>
            </a:r>
            <a:r>
              <a:rPr lang="en-US" sz="2000" dirty="0">
                <a:latin typeface="Gill Sans"/>
                <a:cs typeface="Gill Sans"/>
              </a:rPr>
              <a:t>for the EAP service are not seen by the end-user customer organization, as they are included in with the total cost for a larger bundle of services or products purchased by the customer – such as insurance.  In this case, the insurer purchases the EAP and includes it in their set of services that they sell to other companies and organizations. </a:t>
            </a:r>
          </a:p>
          <a:p>
            <a:endParaRPr lang="en-US" sz="2000" dirty="0"/>
          </a:p>
        </p:txBody>
      </p:sp>
      <p:sp>
        <p:nvSpPr>
          <p:cNvPr id="5" name="Slide Number Placeholder 4"/>
          <p:cNvSpPr>
            <a:spLocks noGrp="1"/>
          </p:cNvSpPr>
          <p:nvPr>
            <p:ph type="sldNum" sz="quarter" idx="12"/>
          </p:nvPr>
        </p:nvSpPr>
        <p:spPr/>
        <p:txBody>
          <a:bodyPr/>
          <a:lstStyle/>
          <a:p>
            <a:fld id="{B8D52518-472C-CE45-A51C-3AA0691B0616}" type="slidenum">
              <a:rPr lang="en-US" smtClean="0"/>
              <a:pPr/>
              <a:t>44</a:t>
            </a:fld>
            <a:endParaRPr lang="en-US" dirty="0"/>
          </a:p>
        </p:txBody>
      </p:sp>
    </p:spTree>
    <p:extLst>
      <p:ext uri="{BB962C8B-B14F-4D97-AF65-F5344CB8AC3E}">
        <p14:creationId xmlns:p14="http://schemas.microsoft.com/office/powerpoint/2010/main" val="1797245289"/>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en-US" sz="3200" b="1" dirty="0" smtClean="0">
                <a:solidFill>
                  <a:srgbClr val="800000"/>
                </a:solidFill>
                <a:latin typeface="Gill Sans"/>
                <a:cs typeface="Gill Sans"/>
              </a:rPr>
              <a:t>Average Mix of Pricing Options </a:t>
            </a:r>
            <a:br>
              <a:rPr lang="en-US" sz="3200" b="1" dirty="0" smtClean="0">
                <a:solidFill>
                  <a:srgbClr val="800000"/>
                </a:solidFill>
                <a:latin typeface="Gill Sans"/>
                <a:cs typeface="Gill Sans"/>
              </a:rPr>
            </a:br>
            <a:r>
              <a:rPr lang="en-US" sz="3200" b="1" dirty="0" smtClean="0">
                <a:solidFill>
                  <a:srgbClr val="800000"/>
                </a:solidFill>
                <a:latin typeface="Gill Sans"/>
                <a:cs typeface="Gill Sans"/>
              </a:rPr>
              <a:t>Across All EAP Contracts</a:t>
            </a:r>
            <a:endParaRPr lang="en-US" sz="3200" b="1" dirty="0"/>
          </a:p>
        </p:txBody>
      </p:sp>
      <p:sp>
        <p:nvSpPr>
          <p:cNvPr id="5" name="Slide Number Placeholder 4"/>
          <p:cNvSpPr>
            <a:spLocks noGrp="1"/>
          </p:cNvSpPr>
          <p:nvPr>
            <p:ph type="sldNum" sz="quarter" idx="12"/>
          </p:nvPr>
        </p:nvSpPr>
        <p:spPr/>
        <p:txBody>
          <a:bodyPr/>
          <a:lstStyle/>
          <a:p>
            <a:fld id="{B8D52518-472C-CE45-A51C-3AA0691B0616}" type="slidenum">
              <a:rPr lang="en-US" smtClean="0"/>
              <a:pPr/>
              <a:t>45</a:t>
            </a:fld>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3350415485"/>
              </p:ext>
            </p:extLst>
          </p:nvPr>
        </p:nvGraphicFramePr>
        <p:xfrm>
          <a:off x="914400" y="1790700"/>
          <a:ext cx="7123959" cy="2926080"/>
        </p:xfrm>
        <a:graphic>
          <a:graphicData uri="http://schemas.openxmlformats.org/drawingml/2006/table">
            <a:tbl>
              <a:tblPr firstRow="1" bandRow="1">
                <a:tableStyleId>{5C22544A-7EE6-4342-B048-85BDC9FD1C3A}</a:tableStyleId>
              </a:tblPr>
              <a:tblGrid>
                <a:gridCol w="2628159"/>
                <a:gridCol w="2057400"/>
                <a:gridCol w="2438400"/>
              </a:tblGrid>
              <a:tr h="579120">
                <a:tc>
                  <a:txBody>
                    <a:bodyPr/>
                    <a:lstStyle/>
                    <a:p>
                      <a:r>
                        <a:rPr lang="en-US" sz="2400" dirty="0" smtClean="0"/>
                        <a:t>Pricing</a:t>
                      </a:r>
                      <a:r>
                        <a:rPr lang="en-US" sz="2400" baseline="0" dirty="0" smtClean="0"/>
                        <a:t> Model</a:t>
                      </a:r>
                      <a:endParaRPr lang="en-US" sz="2400" dirty="0"/>
                    </a:p>
                  </a:txBody>
                  <a:tcPr/>
                </a:tc>
                <a:tc>
                  <a:txBody>
                    <a:bodyPr/>
                    <a:lstStyle/>
                    <a:p>
                      <a:pPr algn="ctr"/>
                      <a:r>
                        <a:rPr lang="en-US" sz="2400" dirty="0" smtClean="0"/>
                        <a:t>% of all </a:t>
                      </a:r>
                    </a:p>
                    <a:p>
                      <a:pPr algn="ctr"/>
                      <a:r>
                        <a:rPr lang="en-US" sz="2400" dirty="0" smtClean="0"/>
                        <a:t>customer contracts</a:t>
                      </a:r>
                      <a:endParaRPr lang="en-US" sz="1600" dirty="0"/>
                    </a:p>
                  </a:txBody>
                  <a:tcPr/>
                </a:tc>
                <a:tc>
                  <a:txBody>
                    <a:bodyPr/>
                    <a:lstStyle/>
                    <a:p>
                      <a:pPr algn="ctr"/>
                      <a:r>
                        <a:rPr lang="en-US" sz="2000" dirty="0" smtClean="0"/>
                        <a:t>%</a:t>
                      </a:r>
                      <a:r>
                        <a:rPr lang="en-US" sz="2000" baseline="0" dirty="0" smtClean="0"/>
                        <a:t> of EAPs with this model as dominant (&gt; 50% of contracts)</a:t>
                      </a:r>
                    </a:p>
                  </a:txBody>
                  <a:tcPr/>
                </a:tc>
              </a:tr>
              <a:tr h="579120">
                <a:tc>
                  <a:txBody>
                    <a:bodyPr/>
                    <a:lstStyle/>
                    <a:p>
                      <a:r>
                        <a:rPr lang="en-US" sz="2400" dirty="0" smtClean="0"/>
                        <a:t>Capitated</a:t>
                      </a:r>
                    </a:p>
                  </a:txBody>
                  <a:tcPr/>
                </a:tc>
                <a:tc>
                  <a:txBody>
                    <a:bodyPr/>
                    <a:lstStyle/>
                    <a:p>
                      <a:pPr algn="ctr"/>
                      <a:r>
                        <a:rPr lang="en-US" sz="2400" dirty="0" smtClean="0"/>
                        <a:t>71%</a:t>
                      </a:r>
                      <a:endParaRPr lang="en-US" sz="2400" dirty="0"/>
                    </a:p>
                  </a:txBody>
                  <a:tcPr/>
                </a:tc>
                <a:tc>
                  <a:txBody>
                    <a:bodyPr/>
                    <a:lstStyle/>
                    <a:p>
                      <a:pPr algn="ctr"/>
                      <a:r>
                        <a:rPr lang="en-US" sz="2400" dirty="0" smtClean="0"/>
                        <a:t>78%</a:t>
                      </a:r>
                      <a:endParaRPr lang="en-US" sz="2400" dirty="0"/>
                    </a:p>
                  </a:txBody>
                  <a:tcPr/>
                </a:tc>
              </a:tr>
              <a:tr h="579120">
                <a:tc>
                  <a:txBody>
                    <a:bodyPr/>
                    <a:lstStyle/>
                    <a:p>
                      <a:r>
                        <a:rPr lang="en-US" sz="2400" dirty="0" smtClean="0"/>
                        <a:t>Fee for Service</a:t>
                      </a:r>
                      <a:endParaRPr lang="en-US" sz="2400" dirty="0"/>
                    </a:p>
                  </a:txBody>
                  <a:tcPr/>
                </a:tc>
                <a:tc>
                  <a:txBody>
                    <a:bodyPr/>
                    <a:lstStyle/>
                    <a:p>
                      <a:pPr algn="ctr"/>
                      <a:r>
                        <a:rPr lang="en-US" sz="2400" dirty="0" smtClean="0"/>
                        <a:t>18%</a:t>
                      </a:r>
                      <a:endParaRPr lang="en-US" sz="2400" dirty="0"/>
                    </a:p>
                  </a:txBody>
                  <a:tcPr/>
                </a:tc>
                <a:tc>
                  <a:txBody>
                    <a:bodyPr/>
                    <a:lstStyle/>
                    <a:p>
                      <a:pPr algn="ctr"/>
                      <a:r>
                        <a:rPr lang="en-US" sz="2400" dirty="0" smtClean="0"/>
                        <a:t>13%</a:t>
                      </a:r>
                      <a:endParaRPr lang="en-US" sz="2400" dirty="0"/>
                    </a:p>
                  </a:txBody>
                  <a:tcPr/>
                </a:tc>
              </a:tr>
              <a:tr h="579120">
                <a:tc>
                  <a:txBody>
                    <a:bodyPr/>
                    <a:lstStyle/>
                    <a:p>
                      <a:r>
                        <a:rPr lang="en-US" sz="2400" dirty="0" smtClean="0"/>
                        <a:t>Bundled</a:t>
                      </a:r>
                      <a:r>
                        <a:rPr lang="en-US" sz="2400" baseline="0" dirty="0" smtClean="0"/>
                        <a:t> (“Free”)</a:t>
                      </a:r>
                      <a:endParaRPr lang="en-US" sz="2400" dirty="0"/>
                    </a:p>
                  </a:txBody>
                  <a:tcPr/>
                </a:tc>
                <a:tc>
                  <a:txBody>
                    <a:bodyPr/>
                    <a:lstStyle/>
                    <a:p>
                      <a:pPr algn="ctr"/>
                      <a:r>
                        <a:rPr lang="en-US" sz="2400" dirty="0" smtClean="0"/>
                        <a:t>11%</a:t>
                      </a:r>
                      <a:endParaRPr lang="en-US" sz="2400" dirty="0"/>
                    </a:p>
                  </a:txBody>
                  <a:tcPr/>
                </a:tc>
                <a:tc>
                  <a:txBody>
                    <a:bodyPr/>
                    <a:lstStyle/>
                    <a:p>
                      <a:pPr algn="ctr"/>
                      <a:r>
                        <a:rPr lang="en-US" sz="2400" dirty="0" smtClean="0"/>
                        <a:t>9%</a:t>
                      </a:r>
                      <a:endParaRPr lang="en-US" sz="2400" dirty="0"/>
                    </a:p>
                  </a:txBody>
                  <a:tcPr/>
                </a:tc>
              </a:tr>
            </a:tbl>
          </a:graphicData>
        </a:graphic>
      </p:graphicFrame>
      <p:sp>
        <p:nvSpPr>
          <p:cNvPr id="10" name="TextBox 9"/>
          <p:cNvSpPr txBox="1"/>
          <p:nvPr/>
        </p:nvSpPr>
        <p:spPr>
          <a:xfrm>
            <a:off x="3505199" y="4953000"/>
            <a:ext cx="4507759" cy="1323439"/>
          </a:xfrm>
          <a:prstGeom prst="rect">
            <a:avLst/>
          </a:prstGeom>
          <a:solidFill>
            <a:srgbClr val="FF6600"/>
          </a:solidFill>
          <a:ln>
            <a:solidFill>
              <a:schemeClr val="accent2">
                <a:lumMod val="75000"/>
              </a:schemeClr>
            </a:solidFill>
          </a:ln>
        </p:spPr>
        <p:txBody>
          <a:bodyPr wrap="square" rtlCol="0">
            <a:spAutoFit/>
          </a:bodyPr>
          <a:lstStyle/>
          <a:p>
            <a:r>
              <a:rPr lang="en-US" sz="2000" dirty="0" smtClean="0"/>
              <a:t>Mix of models in sample: </a:t>
            </a:r>
          </a:p>
          <a:p>
            <a:r>
              <a:rPr lang="en-US" sz="2000" dirty="0"/>
              <a:t>	O</a:t>
            </a:r>
            <a:r>
              <a:rPr lang="en-US" sz="2000" dirty="0" smtClean="0"/>
              <a:t>nly 1 model = 13% (all capitated)</a:t>
            </a:r>
            <a:endParaRPr lang="en-US" sz="2000" dirty="0"/>
          </a:p>
          <a:p>
            <a:r>
              <a:rPr lang="en-US" sz="2000" dirty="0" smtClean="0"/>
              <a:t>	Any 2 models = 61%</a:t>
            </a:r>
            <a:endParaRPr lang="en-US" sz="2000" dirty="0"/>
          </a:p>
          <a:p>
            <a:r>
              <a:rPr lang="en-US" sz="2000" dirty="0" smtClean="0"/>
              <a:t>	</a:t>
            </a:r>
            <a:r>
              <a:rPr lang="en-US" sz="2000" dirty="0"/>
              <a:t>A</a:t>
            </a:r>
            <a:r>
              <a:rPr lang="en-US" sz="2000" dirty="0" smtClean="0"/>
              <a:t>ll 3 models = 26%</a:t>
            </a:r>
            <a:endParaRPr lang="en-US" sz="2000" dirty="0"/>
          </a:p>
        </p:txBody>
      </p:sp>
      <p:sp>
        <p:nvSpPr>
          <p:cNvPr id="6" name="Title 1"/>
          <p:cNvSpPr txBox="1">
            <a:spLocks/>
          </p:cNvSpPr>
          <p:nvPr/>
        </p:nvSpPr>
        <p:spPr>
          <a:xfrm>
            <a:off x="152400" y="6096168"/>
            <a:ext cx="2438400" cy="549276"/>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800" dirty="0" smtClean="0">
                <a:solidFill>
                  <a:srgbClr val="800000"/>
                </a:solidFill>
                <a:latin typeface="Gill Sans"/>
                <a:cs typeface="Gill Sans"/>
              </a:rPr>
              <a:t>(n = 78)</a:t>
            </a:r>
            <a:endParaRPr lang="en-US" sz="1800" dirty="0"/>
          </a:p>
        </p:txBody>
      </p:sp>
    </p:spTree>
    <p:extLst>
      <p:ext uri="{BB962C8B-B14F-4D97-AF65-F5344CB8AC3E}">
        <p14:creationId xmlns:p14="http://schemas.microsoft.com/office/powerpoint/2010/main" val="3196348879"/>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solidFill>
                  <a:srgbClr val="800000"/>
                </a:solidFill>
                <a:latin typeface="Gill Sans"/>
                <a:cs typeface="Gill Sans"/>
              </a:rPr>
              <a:t>Continuation of Clinical Cases</a:t>
            </a:r>
            <a:endParaRPr lang="en-US" sz="3200" b="1" dirty="0"/>
          </a:p>
        </p:txBody>
      </p:sp>
      <p:sp>
        <p:nvSpPr>
          <p:cNvPr id="4" name="Content Placeholder 3"/>
          <p:cNvSpPr>
            <a:spLocks noGrp="1"/>
          </p:cNvSpPr>
          <p:nvPr>
            <p:ph sz="half" idx="2"/>
          </p:nvPr>
        </p:nvSpPr>
        <p:spPr>
          <a:xfrm>
            <a:off x="685800" y="1524000"/>
            <a:ext cx="7631416" cy="3962399"/>
          </a:xfrm>
        </p:spPr>
        <p:txBody>
          <a:bodyPr>
            <a:noAutofit/>
          </a:bodyPr>
          <a:lstStyle/>
          <a:p>
            <a:pPr marL="0" indent="0" algn="ctr">
              <a:buNone/>
            </a:pPr>
            <a:r>
              <a:rPr lang="en-US" dirty="0" smtClean="0">
                <a:latin typeface="Gill Sans"/>
                <a:cs typeface="Gill Sans"/>
              </a:rPr>
              <a:t>Question on the Survey:</a:t>
            </a:r>
          </a:p>
          <a:p>
            <a:pPr marL="0" indent="0">
              <a:buNone/>
            </a:pPr>
            <a:endParaRPr lang="en-US" i="1" dirty="0">
              <a:latin typeface="Gill Sans"/>
              <a:cs typeface="Gill Sans"/>
            </a:endParaRPr>
          </a:p>
          <a:p>
            <a:pPr marL="0" indent="0">
              <a:buNone/>
            </a:pPr>
            <a:r>
              <a:rPr lang="en-US" i="1" dirty="0" smtClean="0">
                <a:latin typeface="Gill Sans"/>
                <a:cs typeface="Gill Sans"/>
              </a:rPr>
              <a:t>This </a:t>
            </a:r>
            <a:r>
              <a:rPr lang="en-US" i="1" dirty="0">
                <a:latin typeface="Gill Sans"/>
                <a:cs typeface="Gill Sans"/>
              </a:rPr>
              <a:t>question pertains to your book of business in the 2011 </a:t>
            </a:r>
            <a:r>
              <a:rPr lang="en-US" i="1" dirty="0" smtClean="0">
                <a:latin typeface="Gill Sans"/>
                <a:cs typeface="Gill Sans"/>
              </a:rPr>
              <a:t>year</a:t>
            </a:r>
            <a:r>
              <a:rPr lang="en-US" i="1" dirty="0">
                <a:latin typeface="Gill Sans"/>
                <a:cs typeface="Gill Sans"/>
              </a:rPr>
              <a:t>.   </a:t>
            </a:r>
            <a:r>
              <a:rPr lang="en-US" i="1" dirty="0" smtClean="0">
                <a:latin typeface="Gill Sans"/>
                <a:cs typeface="Gill Sans"/>
              </a:rPr>
              <a:t>Were </a:t>
            </a:r>
            <a:r>
              <a:rPr lang="en-US" i="1" dirty="0">
                <a:latin typeface="Gill Sans"/>
                <a:cs typeface="Gill Sans"/>
              </a:rPr>
              <a:t>your EAP staff or affiliate counselors allowed to continue to provide services to the same clients after the maximum session limit had been reached?  This includes when counselors make referrals to themselves beyond the EAP to continue </a:t>
            </a:r>
            <a:r>
              <a:rPr lang="en-US" i="1" dirty="0" smtClean="0">
                <a:latin typeface="Gill Sans"/>
                <a:cs typeface="Gill Sans"/>
              </a:rPr>
              <a:t>services.  </a:t>
            </a:r>
          </a:p>
        </p:txBody>
      </p:sp>
      <p:sp>
        <p:nvSpPr>
          <p:cNvPr id="5" name="Slide Number Placeholder 4"/>
          <p:cNvSpPr>
            <a:spLocks noGrp="1"/>
          </p:cNvSpPr>
          <p:nvPr>
            <p:ph type="sldNum" sz="quarter" idx="12"/>
          </p:nvPr>
        </p:nvSpPr>
        <p:spPr/>
        <p:txBody>
          <a:bodyPr/>
          <a:lstStyle/>
          <a:p>
            <a:fld id="{B8D52518-472C-CE45-A51C-3AA0691B0616}" type="slidenum">
              <a:rPr lang="en-US" smtClean="0"/>
              <a:pPr/>
              <a:t>46</a:t>
            </a:fld>
            <a:endParaRPr lang="en-US" dirty="0"/>
          </a:p>
        </p:txBody>
      </p:sp>
    </p:spTree>
    <p:extLst>
      <p:ext uri="{BB962C8B-B14F-4D97-AF65-F5344CB8AC3E}">
        <p14:creationId xmlns:p14="http://schemas.microsoft.com/office/powerpoint/2010/main" val="1991148120"/>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solidFill>
                  <a:srgbClr val="800000"/>
                </a:solidFill>
                <a:latin typeface="Gill Sans"/>
                <a:cs typeface="Gill Sans"/>
              </a:rPr>
              <a:t>Continuation of Counseling Cases</a:t>
            </a:r>
            <a:endParaRPr lang="en-US" sz="3200" b="1" dirty="0"/>
          </a:p>
        </p:txBody>
      </p:sp>
      <p:sp>
        <p:nvSpPr>
          <p:cNvPr id="4" name="Content Placeholder 3"/>
          <p:cNvSpPr>
            <a:spLocks noGrp="1"/>
          </p:cNvSpPr>
          <p:nvPr>
            <p:ph sz="half" idx="2"/>
          </p:nvPr>
        </p:nvSpPr>
        <p:spPr>
          <a:xfrm>
            <a:off x="468616" y="1524000"/>
            <a:ext cx="7848600" cy="3962399"/>
          </a:xfrm>
        </p:spPr>
        <p:txBody>
          <a:bodyPr>
            <a:noAutofit/>
          </a:bodyPr>
          <a:lstStyle/>
          <a:p>
            <a:pPr marL="0" indent="0">
              <a:buNone/>
            </a:pPr>
            <a:r>
              <a:rPr lang="en-US" u="sng" dirty="0" smtClean="0">
                <a:latin typeface="Gill Sans"/>
                <a:cs typeface="Gill Sans"/>
              </a:rPr>
              <a:t>Allow Continuation of Cases After EAP</a:t>
            </a:r>
            <a:r>
              <a:rPr lang="en-US" u="sng" dirty="0">
                <a:latin typeface="Gill Sans"/>
                <a:cs typeface="Gill Sans"/>
              </a:rPr>
              <a:t> </a:t>
            </a:r>
            <a:r>
              <a:rPr lang="en-US" u="sng" dirty="0" smtClean="0">
                <a:latin typeface="Gill Sans"/>
                <a:cs typeface="Gill Sans"/>
              </a:rPr>
              <a:t>with the Same </a:t>
            </a:r>
            <a:r>
              <a:rPr lang="en-US" u="sng" dirty="0">
                <a:latin typeface="Gill Sans"/>
                <a:cs typeface="Gill Sans"/>
              </a:rPr>
              <a:t>C</a:t>
            </a:r>
            <a:r>
              <a:rPr lang="en-US" u="sng" dirty="0" smtClean="0">
                <a:latin typeface="Gill Sans"/>
                <a:cs typeface="Gill Sans"/>
              </a:rPr>
              <a:t>ounselor from the EAP?</a:t>
            </a:r>
            <a:r>
              <a:rPr lang="en-US" dirty="0" smtClean="0">
                <a:latin typeface="Gill Sans"/>
                <a:cs typeface="Gill Sans"/>
              </a:rPr>
              <a:t>:</a:t>
            </a:r>
          </a:p>
          <a:p>
            <a:pPr marL="0" indent="0">
              <a:buNone/>
            </a:pPr>
            <a:endParaRPr lang="en-US" dirty="0">
              <a:latin typeface="Gill Sans"/>
              <a:cs typeface="Gill Sans"/>
            </a:endParaRPr>
          </a:p>
          <a:p>
            <a:pPr lvl="0"/>
            <a:r>
              <a:rPr lang="en-US" dirty="0">
                <a:latin typeface="Gill Sans"/>
                <a:cs typeface="Gill Sans"/>
              </a:rPr>
              <a:t>Yes, </a:t>
            </a:r>
            <a:r>
              <a:rPr lang="en-US" dirty="0" smtClean="0">
                <a:latin typeface="Gill Sans"/>
                <a:cs typeface="Gill Sans"/>
              </a:rPr>
              <a:t>allowed </a:t>
            </a:r>
            <a:r>
              <a:rPr lang="en-US" dirty="0">
                <a:latin typeface="Gill Sans"/>
                <a:cs typeface="Gill Sans"/>
              </a:rPr>
              <a:t>for all or most contracts = </a:t>
            </a:r>
            <a:r>
              <a:rPr lang="en-US" dirty="0" smtClean="0">
                <a:latin typeface="Gill Sans"/>
                <a:cs typeface="Gill Sans"/>
              </a:rPr>
              <a:t>55%</a:t>
            </a:r>
          </a:p>
          <a:p>
            <a:pPr lvl="0"/>
            <a:endParaRPr lang="en-US" dirty="0">
              <a:latin typeface="Gill Sans"/>
              <a:cs typeface="Gill Sans"/>
            </a:endParaRPr>
          </a:p>
          <a:p>
            <a:pPr lvl="0"/>
            <a:r>
              <a:rPr lang="en-US" dirty="0">
                <a:latin typeface="Gill Sans"/>
                <a:cs typeface="Gill Sans"/>
              </a:rPr>
              <a:t>Yes</a:t>
            </a:r>
            <a:r>
              <a:rPr lang="en-US" dirty="0" smtClean="0">
                <a:latin typeface="Gill Sans"/>
                <a:cs typeface="Gill Sans"/>
              </a:rPr>
              <a:t>, </a:t>
            </a:r>
            <a:r>
              <a:rPr lang="en-US" dirty="0">
                <a:latin typeface="Gill Sans"/>
                <a:cs typeface="Gill Sans"/>
              </a:rPr>
              <a:t>allowed but only for a few contracts = </a:t>
            </a:r>
            <a:r>
              <a:rPr lang="en-US" dirty="0" smtClean="0">
                <a:latin typeface="Gill Sans"/>
                <a:cs typeface="Gill Sans"/>
              </a:rPr>
              <a:t>23%</a:t>
            </a:r>
            <a:endParaRPr lang="en-US" dirty="0">
              <a:latin typeface="Gill Sans"/>
              <a:cs typeface="Gill Sans"/>
            </a:endParaRPr>
          </a:p>
          <a:p>
            <a:endParaRPr lang="en-US" dirty="0" smtClean="0">
              <a:latin typeface="Gill Sans"/>
              <a:cs typeface="Gill Sans"/>
            </a:endParaRPr>
          </a:p>
          <a:p>
            <a:r>
              <a:rPr lang="en-US" dirty="0" smtClean="0">
                <a:latin typeface="Gill Sans"/>
                <a:cs typeface="Gill Sans"/>
              </a:rPr>
              <a:t>No</a:t>
            </a:r>
            <a:r>
              <a:rPr lang="en-US" dirty="0">
                <a:latin typeface="Gill Sans"/>
                <a:cs typeface="Gill Sans"/>
              </a:rPr>
              <a:t>, continuation not allowed = </a:t>
            </a:r>
            <a:r>
              <a:rPr lang="en-US" dirty="0" smtClean="0">
                <a:latin typeface="Gill Sans"/>
                <a:cs typeface="Gill Sans"/>
              </a:rPr>
              <a:t>17% </a:t>
            </a:r>
          </a:p>
        </p:txBody>
      </p:sp>
      <p:sp>
        <p:nvSpPr>
          <p:cNvPr id="5" name="Slide Number Placeholder 4"/>
          <p:cNvSpPr>
            <a:spLocks noGrp="1"/>
          </p:cNvSpPr>
          <p:nvPr>
            <p:ph type="sldNum" sz="quarter" idx="12"/>
          </p:nvPr>
        </p:nvSpPr>
        <p:spPr/>
        <p:txBody>
          <a:bodyPr/>
          <a:lstStyle/>
          <a:p>
            <a:fld id="{B8D52518-472C-CE45-A51C-3AA0691B0616}" type="slidenum">
              <a:rPr lang="en-US" smtClean="0"/>
              <a:pPr/>
              <a:t>47</a:t>
            </a:fld>
            <a:endParaRPr lang="en-US" dirty="0"/>
          </a:p>
        </p:txBody>
      </p:sp>
      <p:sp>
        <p:nvSpPr>
          <p:cNvPr id="6" name="Title 1"/>
          <p:cNvSpPr txBox="1">
            <a:spLocks/>
          </p:cNvSpPr>
          <p:nvPr/>
        </p:nvSpPr>
        <p:spPr>
          <a:xfrm>
            <a:off x="202755" y="6133971"/>
            <a:ext cx="2819400" cy="549276"/>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800" dirty="0" smtClean="0">
                <a:solidFill>
                  <a:srgbClr val="800000"/>
                </a:solidFill>
                <a:latin typeface="Gill Sans"/>
                <a:cs typeface="Gill Sans"/>
              </a:rPr>
              <a:t>(n = 78)</a:t>
            </a:r>
            <a:endParaRPr lang="en-US" sz="1800" dirty="0"/>
          </a:p>
        </p:txBody>
      </p:sp>
    </p:spTree>
    <p:extLst>
      <p:ext uri="{BB962C8B-B14F-4D97-AF65-F5344CB8AC3E}">
        <p14:creationId xmlns:p14="http://schemas.microsoft.com/office/powerpoint/2010/main" val="451874125"/>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738"/>
            <a:ext cx="8229600" cy="1143000"/>
          </a:xfrm>
        </p:spPr>
        <p:txBody>
          <a:bodyPr>
            <a:normAutofit/>
          </a:bodyPr>
          <a:lstStyle/>
          <a:p>
            <a:r>
              <a:rPr lang="en-US" sz="3200" b="1" dirty="0" smtClean="0">
                <a:solidFill>
                  <a:srgbClr val="800000"/>
                </a:solidFill>
                <a:latin typeface="Gill Sans"/>
                <a:cs typeface="Gill Sans"/>
              </a:rPr>
              <a:t>Gatekeeper Role for EAP</a:t>
            </a:r>
            <a:endParaRPr lang="en-US" sz="3200" b="1" dirty="0"/>
          </a:p>
        </p:txBody>
      </p:sp>
      <p:sp>
        <p:nvSpPr>
          <p:cNvPr id="4" name="Content Placeholder 3"/>
          <p:cNvSpPr>
            <a:spLocks noGrp="1"/>
          </p:cNvSpPr>
          <p:nvPr>
            <p:ph sz="half" idx="2"/>
          </p:nvPr>
        </p:nvSpPr>
        <p:spPr>
          <a:xfrm>
            <a:off x="475194" y="1219200"/>
            <a:ext cx="7848600" cy="3962399"/>
          </a:xfrm>
        </p:spPr>
        <p:txBody>
          <a:bodyPr>
            <a:noAutofit/>
          </a:bodyPr>
          <a:lstStyle/>
          <a:p>
            <a:pPr marL="0" indent="0">
              <a:buNone/>
            </a:pPr>
            <a:r>
              <a:rPr lang="en-US" u="sng" dirty="0" smtClean="0">
                <a:latin typeface="Gill Sans"/>
                <a:cs typeface="Gill Sans"/>
              </a:rPr>
              <a:t>Gatekeeper Role with Counselor Cases?</a:t>
            </a:r>
            <a:r>
              <a:rPr lang="en-US" dirty="0" smtClean="0">
                <a:latin typeface="Gill Sans"/>
                <a:cs typeface="Gill Sans"/>
              </a:rPr>
              <a:t>:</a:t>
            </a:r>
          </a:p>
          <a:p>
            <a:r>
              <a:rPr lang="en-US" dirty="0" smtClean="0">
                <a:latin typeface="Gill Sans"/>
                <a:cs typeface="Gill Sans"/>
              </a:rPr>
              <a:t>Average of yes in </a:t>
            </a:r>
            <a:r>
              <a:rPr lang="en-US" dirty="0">
                <a:latin typeface="Gill Sans"/>
                <a:cs typeface="Gill Sans"/>
              </a:rPr>
              <a:t>9</a:t>
            </a:r>
            <a:r>
              <a:rPr lang="en-US" dirty="0" smtClean="0">
                <a:latin typeface="Gill Sans"/>
                <a:cs typeface="Gill Sans"/>
              </a:rPr>
              <a:t>% of contracts in total sample</a:t>
            </a:r>
          </a:p>
          <a:p>
            <a:r>
              <a:rPr lang="en-US" dirty="0" smtClean="0">
                <a:latin typeface="Gill Sans"/>
                <a:cs typeface="Gill Sans"/>
              </a:rPr>
              <a:t>Range 0 to 100% of clients</a:t>
            </a:r>
          </a:p>
          <a:p>
            <a:endParaRPr lang="en-US" dirty="0">
              <a:latin typeface="Gill Sans"/>
              <a:cs typeface="Gill Sans"/>
            </a:endParaRPr>
          </a:p>
          <a:p>
            <a:r>
              <a:rPr lang="en-US" dirty="0" smtClean="0">
                <a:latin typeface="Gill Sans"/>
                <a:cs typeface="Gill Sans"/>
              </a:rPr>
              <a:t>74% had zero clients with this role </a:t>
            </a:r>
          </a:p>
          <a:p>
            <a:r>
              <a:rPr lang="en-US" dirty="0" smtClean="0">
                <a:latin typeface="Gill Sans"/>
                <a:cs typeface="Gill Sans"/>
              </a:rPr>
              <a:t>26% had one or more clients with this role</a:t>
            </a:r>
          </a:p>
          <a:p>
            <a:pPr lvl="1"/>
            <a:r>
              <a:rPr lang="en-US" dirty="0" smtClean="0">
                <a:latin typeface="Gill Sans"/>
                <a:cs typeface="Gill Sans"/>
              </a:rPr>
              <a:t>Within those with Yes; it was about a third of contracts</a:t>
            </a:r>
            <a:endParaRPr lang="en-US" dirty="0">
              <a:latin typeface="Gill Sans"/>
              <a:cs typeface="Gill Sans"/>
            </a:endParaRPr>
          </a:p>
        </p:txBody>
      </p:sp>
      <p:sp>
        <p:nvSpPr>
          <p:cNvPr id="5" name="Slide Number Placeholder 4"/>
          <p:cNvSpPr>
            <a:spLocks noGrp="1"/>
          </p:cNvSpPr>
          <p:nvPr>
            <p:ph type="sldNum" sz="quarter" idx="12"/>
          </p:nvPr>
        </p:nvSpPr>
        <p:spPr/>
        <p:txBody>
          <a:bodyPr/>
          <a:lstStyle/>
          <a:p>
            <a:fld id="{B8D52518-472C-CE45-A51C-3AA0691B0616}" type="slidenum">
              <a:rPr lang="en-US" smtClean="0"/>
              <a:pPr/>
              <a:t>48</a:t>
            </a:fld>
            <a:endParaRPr lang="en-US" dirty="0"/>
          </a:p>
        </p:txBody>
      </p:sp>
      <p:sp>
        <p:nvSpPr>
          <p:cNvPr id="6" name="Title 1"/>
          <p:cNvSpPr txBox="1">
            <a:spLocks/>
          </p:cNvSpPr>
          <p:nvPr/>
        </p:nvSpPr>
        <p:spPr>
          <a:xfrm>
            <a:off x="202755" y="6133971"/>
            <a:ext cx="2819400" cy="549276"/>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800" dirty="0" smtClean="0">
                <a:solidFill>
                  <a:srgbClr val="800000"/>
                </a:solidFill>
                <a:latin typeface="Gill Sans"/>
                <a:cs typeface="Gill Sans"/>
              </a:rPr>
              <a:t>(n = 80)</a:t>
            </a:r>
            <a:endParaRPr lang="en-US" sz="1800" dirty="0"/>
          </a:p>
        </p:txBody>
      </p:sp>
      <p:sp>
        <p:nvSpPr>
          <p:cNvPr id="3" name="Rectangle 2"/>
          <p:cNvSpPr/>
          <p:nvPr/>
        </p:nvSpPr>
        <p:spPr>
          <a:xfrm>
            <a:off x="1143000" y="5318516"/>
            <a:ext cx="6977594" cy="830997"/>
          </a:xfrm>
          <a:prstGeom prst="rect">
            <a:avLst/>
          </a:prstGeom>
        </p:spPr>
        <p:txBody>
          <a:bodyPr wrap="square">
            <a:spAutoFit/>
          </a:bodyPr>
          <a:lstStyle/>
          <a:p>
            <a:pPr marL="0" indent="0">
              <a:buNone/>
            </a:pPr>
            <a:r>
              <a:rPr lang="en-US" sz="1600" dirty="0" smtClean="0">
                <a:latin typeface="Gill Sans"/>
                <a:cs typeface="Gill Sans"/>
              </a:rPr>
              <a:t>Survey Item:  For </a:t>
            </a:r>
            <a:r>
              <a:rPr lang="en-US" sz="1600" dirty="0">
                <a:latin typeface="Gill Sans"/>
                <a:cs typeface="Gill Sans"/>
              </a:rPr>
              <a:t>your book of business in the 2011 year, what percentage of your client company contracts required the EAP to act as a “gatekeeper” for individual users to grant access to sponsored behavioral/mental health treatment benefits?</a:t>
            </a:r>
          </a:p>
        </p:txBody>
      </p:sp>
    </p:spTree>
    <p:extLst>
      <p:ext uri="{BB962C8B-B14F-4D97-AF65-F5344CB8AC3E}">
        <p14:creationId xmlns:p14="http://schemas.microsoft.com/office/powerpoint/2010/main" val="627476203"/>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solidFill>
                  <a:srgbClr val="800000"/>
                </a:solidFill>
                <a:latin typeface="Gill Sans"/>
                <a:cs typeface="Gill Sans"/>
              </a:rPr>
              <a:t>Client Departments </a:t>
            </a:r>
            <a:r>
              <a:rPr lang="en-US" sz="3200" b="1" dirty="0" smtClean="0">
                <a:solidFill>
                  <a:srgbClr val="800000"/>
                </a:solidFill>
                <a:latin typeface="Gill Sans"/>
                <a:cs typeface="Gill Sans"/>
              </a:rPr>
              <a:t>with Authority for </a:t>
            </a:r>
            <a:r>
              <a:rPr lang="en-US" sz="3200" b="1" dirty="0">
                <a:solidFill>
                  <a:srgbClr val="800000"/>
                </a:solidFill>
                <a:latin typeface="Gill Sans"/>
                <a:cs typeface="Gill Sans"/>
              </a:rPr>
              <a:t>EAP Account Management</a:t>
            </a:r>
            <a:endParaRPr lang="en-US" sz="3200" b="1" dirty="0"/>
          </a:p>
        </p:txBody>
      </p:sp>
      <p:sp>
        <p:nvSpPr>
          <p:cNvPr id="4" name="Content Placeholder 3"/>
          <p:cNvSpPr>
            <a:spLocks noGrp="1"/>
          </p:cNvSpPr>
          <p:nvPr>
            <p:ph sz="half" idx="2"/>
          </p:nvPr>
        </p:nvSpPr>
        <p:spPr>
          <a:xfrm>
            <a:off x="468616" y="1524000"/>
            <a:ext cx="7848600" cy="3962399"/>
          </a:xfrm>
        </p:spPr>
        <p:txBody>
          <a:bodyPr>
            <a:noAutofit/>
          </a:bodyPr>
          <a:lstStyle/>
          <a:p>
            <a:pPr marL="0" indent="0" algn="ctr">
              <a:buNone/>
            </a:pPr>
            <a:r>
              <a:rPr lang="en-US" dirty="0" smtClean="0">
                <a:latin typeface="Gill Sans"/>
                <a:cs typeface="Gill Sans"/>
              </a:rPr>
              <a:t>Question on the Survey:</a:t>
            </a:r>
          </a:p>
          <a:p>
            <a:pPr marL="0" indent="0">
              <a:buNone/>
            </a:pPr>
            <a:endParaRPr lang="en-US" sz="1000" i="1" dirty="0">
              <a:latin typeface="Gill Sans"/>
              <a:cs typeface="Gill Sans"/>
            </a:endParaRPr>
          </a:p>
          <a:p>
            <a:pPr marL="0" indent="0">
              <a:buNone/>
            </a:pPr>
            <a:r>
              <a:rPr lang="en-US" sz="2400" i="1" dirty="0" smtClean="0">
                <a:latin typeface="Gill Sans"/>
                <a:cs typeface="Gill Sans"/>
              </a:rPr>
              <a:t>Client </a:t>
            </a:r>
            <a:r>
              <a:rPr lang="en-US" sz="2400" i="1" dirty="0">
                <a:latin typeface="Gill Sans"/>
                <a:cs typeface="Gill Sans"/>
              </a:rPr>
              <a:t>companies have a variety of options for which department can have managerial authority over the EAP.  </a:t>
            </a:r>
            <a:r>
              <a:rPr lang="en-US" sz="2400" i="1" dirty="0" smtClean="0">
                <a:latin typeface="Gill Sans"/>
                <a:cs typeface="Gill Sans"/>
              </a:rPr>
              <a:t>For </a:t>
            </a:r>
            <a:r>
              <a:rPr lang="en-US" sz="2400" i="1" dirty="0">
                <a:latin typeface="Gill Sans"/>
                <a:cs typeface="Gill Sans"/>
              </a:rPr>
              <a:t>example, at one client company the managerial authority for the EAP may be in Benefits and at another it may be the CFO in Finance.  </a:t>
            </a:r>
            <a:r>
              <a:rPr lang="en-US" sz="2400" i="1" dirty="0" smtClean="0">
                <a:latin typeface="Gill Sans"/>
                <a:cs typeface="Gill Sans"/>
              </a:rPr>
              <a:t>For </a:t>
            </a:r>
            <a:r>
              <a:rPr lang="en-US" sz="2400" i="1" dirty="0">
                <a:latin typeface="Gill Sans"/>
                <a:cs typeface="Gill Sans"/>
              </a:rPr>
              <a:t>your book of business in </a:t>
            </a:r>
            <a:r>
              <a:rPr lang="en-US" sz="2400" i="1" dirty="0" smtClean="0">
                <a:latin typeface="Gill Sans"/>
                <a:cs typeface="Gill Sans"/>
              </a:rPr>
              <a:t>2011 </a:t>
            </a:r>
            <a:r>
              <a:rPr lang="en-US" sz="2400" i="1" dirty="0">
                <a:latin typeface="Gill Sans"/>
                <a:cs typeface="Gill Sans"/>
              </a:rPr>
              <a:t>year, please rate the frequency that each of the following departments had primary managerial authority over the EAP</a:t>
            </a:r>
            <a:r>
              <a:rPr lang="en-US" sz="2400" i="1" dirty="0" smtClean="0">
                <a:latin typeface="Gill Sans"/>
                <a:cs typeface="Gill Sans"/>
              </a:rPr>
              <a:t>.</a:t>
            </a:r>
          </a:p>
          <a:p>
            <a:pPr marL="0" indent="0">
              <a:buNone/>
            </a:pPr>
            <a:endParaRPr lang="en-US" sz="2400" i="1" dirty="0" smtClean="0">
              <a:latin typeface="Gill Sans"/>
              <a:cs typeface="Gill Sans"/>
            </a:endParaRPr>
          </a:p>
          <a:p>
            <a:pPr marL="0" indent="0">
              <a:buNone/>
            </a:pPr>
            <a:r>
              <a:rPr lang="en-US" sz="2400" i="1" dirty="0" smtClean="0">
                <a:latin typeface="Gill Sans"/>
                <a:cs typeface="Gill Sans"/>
              </a:rPr>
              <a:t>9 Factors.</a:t>
            </a:r>
            <a:endParaRPr lang="en-US" sz="2400" i="1" dirty="0">
              <a:latin typeface="Gill Sans"/>
              <a:cs typeface="Gill Sans"/>
            </a:endParaRPr>
          </a:p>
          <a:p>
            <a:pPr marL="0" indent="0">
              <a:buNone/>
            </a:pPr>
            <a:r>
              <a:rPr lang="en-US" sz="2400" i="1" dirty="0">
                <a:latin typeface="Gill Sans"/>
                <a:cs typeface="Gill Sans"/>
              </a:rPr>
              <a:t>Rated on 5-point Scale.  </a:t>
            </a:r>
          </a:p>
          <a:p>
            <a:pPr marL="0" indent="0">
              <a:buNone/>
            </a:pPr>
            <a:endParaRPr lang="en-US" i="1" dirty="0">
              <a:latin typeface="Gill Sans"/>
              <a:cs typeface="Gill Sans"/>
            </a:endParaRPr>
          </a:p>
        </p:txBody>
      </p:sp>
      <p:sp>
        <p:nvSpPr>
          <p:cNvPr id="5" name="Slide Number Placeholder 4"/>
          <p:cNvSpPr>
            <a:spLocks noGrp="1"/>
          </p:cNvSpPr>
          <p:nvPr>
            <p:ph type="sldNum" sz="quarter" idx="12"/>
          </p:nvPr>
        </p:nvSpPr>
        <p:spPr/>
        <p:txBody>
          <a:bodyPr/>
          <a:lstStyle/>
          <a:p>
            <a:fld id="{B8D52518-472C-CE45-A51C-3AA0691B0616}" type="slidenum">
              <a:rPr lang="en-US" smtClean="0"/>
              <a:pPr/>
              <a:t>49</a:t>
            </a:fld>
            <a:endParaRPr lang="en-US" dirty="0"/>
          </a:p>
        </p:txBody>
      </p:sp>
    </p:spTree>
    <p:extLst>
      <p:ext uri="{BB962C8B-B14F-4D97-AF65-F5344CB8AC3E}">
        <p14:creationId xmlns:p14="http://schemas.microsoft.com/office/powerpoint/2010/main" val="208759622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6"/>
          <p:cNvSpPr>
            <a:spLocks noGrp="1" noChangeArrowheads="1"/>
          </p:cNvSpPr>
          <p:nvPr>
            <p:ph type="ctrTitle" idx="4294967295"/>
          </p:nvPr>
        </p:nvSpPr>
        <p:spPr>
          <a:xfrm>
            <a:off x="567899" y="990600"/>
            <a:ext cx="8271301" cy="914400"/>
          </a:xfrm>
        </p:spPr>
        <p:txBody>
          <a:bodyPr anchor="b">
            <a:normAutofit fontScale="90000"/>
          </a:bodyPr>
          <a:lstStyle/>
          <a:p>
            <a:r>
              <a:rPr lang="en-US" sz="3600" b="1" dirty="0" smtClean="0">
                <a:solidFill>
                  <a:srgbClr val="800000"/>
                </a:solidFill>
                <a:latin typeface="Arial"/>
                <a:cs typeface="Arial"/>
              </a:rPr>
              <a:t/>
            </a:r>
            <a:br>
              <a:rPr lang="en-US" sz="3600" b="1" dirty="0" smtClean="0">
                <a:solidFill>
                  <a:srgbClr val="800000"/>
                </a:solidFill>
                <a:latin typeface="Arial"/>
                <a:cs typeface="Arial"/>
              </a:rPr>
            </a:br>
            <a:r>
              <a:rPr lang="en-US" sz="3600" b="1" dirty="0" smtClean="0">
                <a:solidFill>
                  <a:srgbClr val="800000"/>
                </a:solidFill>
                <a:latin typeface="Arial"/>
                <a:cs typeface="Arial"/>
              </a:rPr>
              <a:t/>
            </a:r>
            <a:br>
              <a:rPr lang="en-US" sz="3600" b="1" dirty="0" smtClean="0">
                <a:solidFill>
                  <a:srgbClr val="800000"/>
                </a:solidFill>
                <a:latin typeface="Arial"/>
                <a:cs typeface="Arial"/>
              </a:rPr>
            </a:br>
            <a:r>
              <a:rPr lang="en-US" sz="3600" b="1" dirty="0" smtClean="0">
                <a:solidFill>
                  <a:srgbClr val="800000"/>
                </a:solidFill>
                <a:latin typeface="Arial"/>
                <a:cs typeface="Arial"/>
              </a:rPr>
              <a:t/>
            </a:r>
            <a:br>
              <a:rPr lang="en-US" sz="3600" b="1" dirty="0" smtClean="0">
                <a:solidFill>
                  <a:srgbClr val="800000"/>
                </a:solidFill>
                <a:latin typeface="Arial"/>
                <a:cs typeface="Arial"/>
              </a:rPr>
            </a:br>
            <a:r>
              <a:rPr lang="en-US" sz="2700" b="1" dirty="0" smtClean="0">
                <a:solidFill>
                  <a:srgbClr val="0000FF"/>
                </a:solidFill>
                <a:latin typeface="Arial"/>
                <a:cs typeface="Arial"/>
              </a:rPr>
              <a:t>NATIONAL </a:t>
            </a:r>
            <a:r>
              <a:rPr lang="en-US" sz="2700" b="1" dirty="0">
                <a:solidFill>
                  <a:srgbClr val="0000FF"/>
                </a:solidFill>
                <a:latin typeface="Arial"/>
                <a:cs typeface="Arial"/>
              </a:rPr>
              <a:t>BEHAVIORAL </a:t>
            </a:r>
            <a:r>
              <a:rPr lang="en-US" sz="2700" b="1" dirty="0" smtClean="0">
                <a:solidFill>
                  <a:srgbClr val="0000FF"/>
                </a:solidFill>
                <a:latin typeface="Arial"/>
                <a:cs typeface="Arial"/>
              </a:rPr>
              <a:t>CONSORTIUM </a:t>
            </a:r>
            <a:br>
              <a:rPr lang="en-US" sz="2700" b="1" dirty="0" smtClean="0">
                <a:solidFill>
                  <a:srgbClr val="0000FF"/>
                </a:solidFill>
                <a:latin typeface="Arial"/>
                <a:cs typeface="Arial"/>
              </a:rPr>
            </a:br>
            <a:r>
              <a:rPr lang="en-US" sz="2700" b="1" dirty="0">
                <a:solidFill>
                  <a:srgbClr val="0000FF"/>
                </a:solidFill>
                <a:latin typeface="Arial"/>
                <a:cs typeface="Arial"/>
              </a:rPr>
              <a:t>INDUSTRY PROFILE OF </a:t>
            </a:r>
            <a:r>
              <a:rPr lang="en-US" sz="2700" b="1" dirty="0" smtClean="0">
                <a:solidFill>
                  <a:srgbClr val="0000FF"/>
                </a:solidFill>
                <a:latin typeface="Arial"/>
                <a:cs typeface="Arial"/>
              </a:rPr>
              <a:t>EXTERNAL </a:t>
            </a:r>
            <a:r>
              <a:rPr lang="en-US" sz="2700" b="1" dirty="0">
                <a:solidFill>
                  <a:srgbClr val="0000FF"/>
                </a:solidFill>
                <a:latin typeface="Arial"/>
                <a:cs typeface="Arial"/>
              </a:rPr>
              <a:t>EAP VENDORS</a:t>
            </a:r>
            <a:r>
              <a:rPr lang="en-US" sz="2700" b="1" dirty="0" smtClean="0">
                <a:solidFill>
                  <a:srgbClr val="0000FF"/>
                </a:solidFill>
                <a:latin typeface="Arial"/>
                <a:cs typeface="Arial"/>
              </a:rPr>
              <a:t/>
            </a:r>
            <a:br>
              <a:rPr lang="en-US" sz="2700" b="1" dirty="0" smtClean="0">
                <a:solidFill>
                  <a:srgbClr val="0000FF"/>
                </a:solidFill>
                <a:latin typeface="Arial"/>
                <a:cs typeface="Arial"/>
              </a:rPr>
            </a:br>
            <a:endParaRPr lang="en-US" sz="2700" b="1" dirty="0">
              <a:solidFill>
                <a:srgbClr val="0000FF"/>
              </a:solidFill>
              <a:latin typeface="Arial"/>
              <a:cs typeface="Arial"/>
            </a:endParaRPr>
          </a:p>
        </p:txBody>
      </p:sp>
      <p:sp>
        <p:nvSpPr>
          <p:cNvPr id="5" name="Slide Number Placeholder 4"/>
          <p:cNvSpPr>
            <a:spLocks noGrp="1"/>
          </p:cNvSpPr>
          <p:nvPr>
            <p:ph type="sldNum" sz="quarter" idx="12"/>
          </p:nvPr>
        </p:nvSpPr>
        <p:spPr/>
        <p:txBody>
          <a:bodyPr/>
          <a:lstStyle/>
          <a:p>
            <a:fld id="{B8D52518-472C-CE45-A51C-3AA0691B0616}" type="slidenum">
              <a:rPr lang="en-US" smtClean="0"/>
              <a:pPr/>
              <a:t>5</a:t>
            </a:fld>
            <a:endParaRPr lang="en-US" dirty="0"/>
          </a:p>
        </p:txBody>
      </p:sp>
      <p:sp>
        <p:nvSpPr>
          <p:cNvPr id="3" name="Rectangle 2"/>
          <p:cNvSpPr/>
          <p:nvPr/>
        </p:nvSpPr>
        <p:spPr>
          <a:xfrm rot="16200000">
            <a:off x="-2133600" y="2746723"/>
            <a:ext cx="4572000" cy="830997"/>
          </a:xfrm>
          <a:prstGeom prst="rect">
            <a:avLst/>
          </a:prstGeom>
        </p:spPr>
        <p:txBody>
          <a:bodyPr>
            <a:spAutoFit/>
          </a:bodyPr>
          <a:lstStyle/>
          <a:p>
            <a:pPr>
              <a:defRPr/>
            </a:pPr>
            <a:endParaRPr lang="en-US" dirty="0">
              <a:ea typeface="ＭＳ Ｐゴシック" charset="-128"/>
              <a:cs typeface="ＭＳ Ｐゴシック" charset="-128"/>
            </a:endParaRPr>
          </a:p>
          <a:p>
            <a:pPr>
              <a:defRPr/>
            </a:pPr>
            <a:endParaRPr lang="en-US" sz="1200" dirty="0">
              <a:ea typeface="ＭＳ Ｐゴシック" charset="-128"/>
              <a:cs typeface="ＭＳ Ｐゴシック" charset="-128"/>
            </a:endParaRPr>
          </a:p>
          <a:p>
            <a:pPr>
              <a:defRPr/>
            </a:pPr>
            <a:r>
              <a:rPr lang="en-US" sz="1200" dirty="0">
                <a:ea typeface="ＭＳ Ｐゴシック" charset="-128"/>
                <a:cs typeface="ＭＳ Ｐゴシック" charset="-128"/>
              </a:rPr>
              <a:t>© </a:t>
            </a:r>
            <a:r>
              <a:rPr lang="en-US" sz="1200" dirty="0" smtClean="0">
                <a:ea typeface="ＭＳ Ｐゴシック" charset="-128"/>
                <a:cs typeface="ＭＳ Ｐゴシック" charset="-128"/>
              </a:rPr>
              <a:t> National Behavioral Consortium</a:t>
            </a:r>
            <a:endParaRPr lang="en-US" sz="1200" dirty="0">
              <a:ea typeface="ＭＳ Ｐゴシック" charset="-128"/>
              <a:cs typeface="ＭＳ Ｐゴシック" charset="-128"/>
            </a:endParaRPr>
          </a:p>
        </p:txBody>
      </p:sp>
      <p:sp>
        <p:nvSpPr>
          <p:cNvPr id="2" name="Rectangle 1"/>
          <p:cNvSpPr/>
          <p:nvPr/>
        </p:nvSpPr>
        <p:spPr>
          <a:xfrm>
            <a:off x="1295400" y="2514599"/>
            <a:ext cx="6625518" cy="4598182"/>
          </a:xfrm>
          <a:prstGeom prst="rect">
            <a:avLst/>
          </a:prstGeom>
        </p:spPr>
        <p:txBody>
          <a:bodyPr wrap="square">
            <a:spAutoFit/>
          </a:bodyPr>
          <a:lstStyle/>
          <a:p>
            <a:pPr algn="ctr"/>
            <a:r>
              <a:rPr lang="en-US" dirty="0" smtClean="0">
                <a:latin typeface="Gill Sans"/>
                <a:cs typeface="Gill Sans"/>
              </a:rPr>
              <a:t>Stanford W. </a:t>
            </a:r>
            <a:r>
              <a:rPr lang="en-US" dirty="0">
                <a:latin typeface="Gill Sans"/>
                <a:cs typeface="Gill Sans"/>
              </a:rPr>
              <a:t>Granberry, PhD</a:t>
            </a:r>
          </a:p>
          <a:p>
            <a:pPr algn="ctr"/>
            <a:r>
              <a:rPr lang="en-US" sz="1800" i="1" dirty="0" smtClean="0">
                <a:latin typeface="Gill Sans"/>
                <a:cs typeface="Gill Sans"/>
              </a:rPr>
              <a:t>Primary Investigator</a:t>
            </a:r>
          </a:p>
          <a:p>
            <a:pPr algn="ctr"/>
            <a:endParaRPr lang="en-US" dirty="0">
              <a:latin typeface="Gill Sans"/>
              <a:cs typeface="Gill Sans"/>
            </a:endParaRPr>
          </a:p>
          <a:p>
            <a:pPr algn="ctr"/>
            <a:r>
              <a:rPr lang="en-US" dirty="0">
                <a:latin typeface="Gill Sans"/>
                <a:cs typeface="Gill Sans"/>
              </a:rPr>
              <a:t>Mark Attridge, PhD, MA</a:t>
            </a:r>
          </a:p>
          <a:p>
            <a:pPr algn="ctr"/>
            <a:r>
              <a:rPr lang="en-US" dirty="0">
                <a:latin typeface="Gill Sans"/>
                <a:cs typeface="Gill Sans"/>
              </a:rPr>
              <a:t>Terry Cahill, MSW, LCSW, CSADC</a:t>
            </a:r>
          </a:p>
          <a:p>
            <a:pPr algn="ctr"/>
            <a:r>
              <a:rPr lang="en-US" dirty="0">
                <a:latin typeface="Gill Sans"/>
                <a:cs typeface="Gill Sans"/>
              </a:rPr>
              <a:t>Patricia Herlihy, PhD, RN</a:t>
            </a:r>
          </a:p>
          <a:p>
            <a:pPr marL="27432" lvl="0" algn="ctr">
              <a:defRPr/>
            </a:pPr>
            <a:r>
              <a:rPr lang="en-US" sz="1800" i="1" dirty="0" smtClean="0">
                <a:latin typeface="Gill Sans"/>
                <a:cs typeface="Gill Sans"/>
              </a:rPr>
              <a:t>Co-Authors</a:t>
            </a:r>
            <a:endParaRPr lang="en-US" sz="1800" i="1" dirty="0">
              <a:latin typeface="Gill Sans"/>
              <a:cs typeface="Gill Sans"/>
            </a:endParaRPr>
          </a:p>
          <a:p>
            <a:pPr marL="27432" lvl="0" algn="ctr" fontAlgn="auto">
              <a:spcBef>
                <a:spcPct val="20000"/>
              </a:spcBef>
              <a:spcAft>
                <a:spcPts val="0"/>
              </a:spcAft>
              <a:defRPr/>
            </a:pPr>
            <a:r>
              <a:rPr lang="en-US" dirty="0" smtClean="0">
                <a:solidFill>
                  <a:srgbClr val="1F497D">
                    <a:shade val="30000"/>
                    <a:satMod val="150000"/>
                  </a:srgbClr>
                </a:solidFill>
                <a:latin typeface="Calibri"/>
                <a:ea typeface="+mn-ea"/>
                <a:cs typeface="+mn-cs"/>
              </a:rPr>
              <a:t>2013           </a:t>
            </a:r>
          </a:p>
          <a:p>
            <a:pPr marL="27432" lvl="0" algn="ctr" fontAlgn="auto">
              <a:spcBef>
                <a:spcPct val="20000"/>
              </a:spcBef>
              <a:spcAft>
                <a:spcPts val="0"/>
              </a:spcAft>
              <a:defRPr/>
            </a:pPr>
            <a:endParaRPr lang="en-US" dirty="0">
              <a:solidFill>
                <a:srgbClr val="1F497D">
                  <a:shade val="30000"/>
                  <a:satMod val="150000"/>
                </a:srgbClr>
              </a:solidFill>
              <a:latin typeface="Calibri"/>
              <a:ea typeface="+mn-ea"/>
              <a:cs typeface="+mn-cs"/>
            </a:endParaRPr>
          </a:p>
          <a:p>
            <a:pPr marL="27432" algn="ctr" fontAlgn="auto">
              <a:spcBef>
                <a:spcPct val="20000"/>
              </a:spcBef>
              <a:spcAft>
                <a:spcPts val="0"/>
              </a:spcAft>
              <a:defRPr/>
            </a:pPr>
            <a:r>
              <a:rPr lang="en-US" dirty="0" smtClean="0">
                <a:latin typeface="Gill Sans"/>
                <a:cs typeface="Gill Sans"/>
              </a:rPr>
              <a:t> </a:t>
            </a:r>
            <a:r>
              <a:rPr lang="en-US" dirty="0" smtClean="0">
                <a:latin typeface="Gill Sans"/>
                <a:cs typeface="Gill Sans"/>
                <a:hlinkClick r:id="rId3"/>
              </a:rPr>
              <a:t>www.nbcgroup.org</a:t>
            </a:r>
            <a:r>
              <a:rPr lang="en-US" dirty="0" smtClean="0">
                <a:latin typeface="Gill Sans"/>
                <a:cs typeface="Gill Sans"/>
              </a:rPr>
              <a:t> </a:t>
            </a:r>
            <a:endParaRPr lang="en-US" dirty="0">
              <a:latin typeface="Gill Sans"/>
              <a:cs typeface="Gill Sans"/>
            </a:endParaRPr>
          </a:p>
          <a:p>
            <a:pPr marL="27432" lvl="0" fontAlgn="auto">
              <a:spcBef>
                <a:spcPct val="20000"/>
              </a:spcBef>
              <a:spcAft>
                <a:spcPts val="0"/>
              </a:spcAft>
              <a:defRPr/>
            </a:pPr>
            <a:endParaRPr lang="en-US" dirty="0" smtClean="0">
              <a:solidFill>
                <a:srgbClr val="1F497D">
                  <a:shade val="30000"/>
                  <a:satMod val="150000"/>
                </a:srgbClr>
              </a:solidFill>
              <a:latin typeface="Calibri"/>
              <a:ea typeface="+mn-ea"/>
              <a:cs typeface="+mn-cs"/>
            </a:endParaRPr>
          </a:p>
          <a:p>
            <a:pPr marL="27432" lvl="0" fontAlgn="auto">
              <a:spcBef>
                <a:spcPct val="20000"/>
              </a:spcBef>
              <a:spcAft>
                <a:spcPts val="0"/>
              </a:spcAft>
              <a:defRPr/>
            </a:pPr>
            <a:endParaRPr lang="en-US" sz="1800" dirty="0">
              <a:solidFill>
                <a:srgbClr val="1F497D">
                  <a:shade val="30000"/>
                  <a:satMod val="150000"/>
                </a:srgbClr>
              </a:solidFill>
              <a:latin typeface="Calibri"/>
              <a:ea typeface="+mn-ea"/>
              <a:cs typeface="+mn-cs"/>
            </a:endParaRPr>
          </a:p>
        </p:txBody>
      </p:sp>
    </p:spTree>
    <p:extLst>
      <p:ext uri="{BB962C8B-B14F-4D97-AF65-F5344CB8AC3E}">
        <p14:creationId xmlns:p14="http://schemas.microsoft.com/office/powerpoint/2010/main" val="1847637534"/>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solidFill>
                  <a:srgbClr val="800000"/>
                </a:solidFill>
                <a:latin typeface="Gill Sans"/>
                <a:cs typeface="Gill Sans"/>
              </a:rPr>
              <a:t>Client Departments with Authority for EAP Account Management</a:t>
            </a:r>
            <a:endParaRPr lang="en-US" sz="3200" b="1" dirty="0"/>
          </a:p>
        </p:txBody>
      </p:sp>
      <p:sp>
        <p:nvSpPr>
          <p:cNvPr id="5" name="Slide Number Placeholder 4"/>
          <p:cNvSpPr>
            <a:spLocks noGrp="1"/>
          </p:cNvSpPr>
          <p:nvPr>
            <p:ph type="sldNum" sz="quarter" idx="12"/>
          </p:nvPr>
        </p:nvSpPr>
        <p:spPr/>
        <p:txBody>
          <a:bodyPr/>
          <a:lstStyle/>
          <a:p>
            <a:fld id="{B8D52518-472C-CE45-A51C-3AA0691B0616}" type="slidenum">
              <a:rPr lang="en-US" smtClean="0"/>
              <a:pPr/>
              <a:t>50</a:t>
            </a:fld>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303058702"/>
              </p:ext>
            </p:extLst>
          </p:nvPr>
        </p:nvGraphicFramePr>
        <p:xfrm>
          <a:off x="457200" y="1471483"/>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5867400" y="5105400"/>
            <a:ext cx="2438400" cy="830997"/>
          </a:xfrm>
          <a:prstGeom prst="rect">
            <a:avLst/>
          </a:prstGeom>
          <a:solidFill>
            <a:srgbClr val="CF543F"/>
          </a:solidFill>
          <a:ln>
            <a:solidFill>
              <a:schemeClr val="tx2"/>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dirty="0" smtClean="0"/>
              <a:t>HR is most common point of contact for account managerial authority</a:t>
            </a:r>
            <a:endParaRPr lang="en-US" sz="1600" dirty="0"/>
          </a:p>
        </p:txBody>
      </p:sp>
      <p:sp>
        <p:nvSpPr>
          <p:cNvPr id="8" name="Title 1"/>
          <p:cNvSpPr txBox="1">
            <a:spLocks/>
          </p:cNvSpPr>
          <p:nvPr/>
        </p:nvSpPr>
        <p:spPr>
          <a:xfrm>
            <a:off x="152400" y="6172200"/>
            <a:ext cx="2438400" cy="549276"/>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800" dirty="0" smtClean="0">
                <a:solidFill>
                  <a:srgbClr val="800000"/>
                </a:solidFill>
                <a:latin typeface="Gill Sans"/>
                <a:cs typeface="Gill Sans"/>
              </a:rPr>
              <a:t>(n = 80-82)</a:t>
            </a:r>
            <a:endParaRPr lang="en-US" sz="1800" dirty="0"/>
          </a:p>
        </p:txBody>
      </p:sp>
    </p:spTree>
    <p:extLst>
      <p:ext uri="{BB962C8B-B14F-4D97-AF65-F5344CB8AC3E}">
        <p14:creationId xmlns:p14="http://schemas.microsoft.com/office/powerpoint/2010/main" val="1185483899"/>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81200"/>
            <a:ext cx="8229600" cy="1143000"/>
          </a:xfrm>
        </p:spPr>
        <p:txBody>
          <a:bodyPr>
            <a:normAutofit fontScale="90000"/>
          </a:bodyPr>
          <a:lstStyle/>
          <a:p>
            <a:r>
              <a:rPr lang="en-US" b="1" dirty="0" smtClean="0">
                <a:solidFill>
                  <a:srgbClr val="800000"/>
                </a:solidFill>
                <a:latin typeface="Gill Sans"/>
                <a:cs typeface="Gill Sans"/>
              </a:rPr>
              <a:t>Results – Part 5</a:t>
            </a:r>
            <a:br>
              <a:rPr lang="en-US" b="1" dirty="0" smtClean="0">
                <a:solidFill>
                  <a:srgbClr val="800000"/>
                </a:solidFill>
                <a:latin typeface="Gill Sans"/>
                <a:cs typeface="Gill Sans"/>
              </a:rPr>
            </a:br>
            <a:r>
              <a:rPr lang="en-US" b="1" dirty="0">
                <a:solidFill>
                  <a:srgbClr val="800000"/>
                </a:solidFill>
                <a:latin typeface="Gill Sans"/>
                <a:cs typeface="Gill Sans"/>
              </a:rPr>
              <a:t/>
            </a:r>
            <a:br>
              <a:rPr lang="en-US" b="1" dirty="0">
                <a:solidFill>
                  <a:srgbClr val="800000"/>
                </a:solidFill>
                <a:latin typeface="Gill Sans"/>
                <a:cs typeface="Gill Sans"/>
              </a:rPr>
            </a:br>
            <a:r>
              <a:rPr lang="en-US" sz="6000" b="1" dirty="0" smtClean="0">
                <a:solidFill>
                  <a:srgbClr val="800000"/>
                </a:solidFill>
                <a:latin typeface="Gill Sans"/>
                <a:cs typeface="Gill Sans"/>
              </a:rPr>
              <a:t>Counseling Activity </a:t>
            </a:r>
            <a:br>
              <a:rPr lang="en-US" sz="6000" b="1" dirty="0" smtClean="0">
                <a:solidFill>
                  <a:srgbClr val="800000"/>
                </a:solidFill>
                <a:latin typeface="Gill Sans"/>
                <a:cs typeface="Gill Sans"/>
              </a:rPr>
            </a:br>
            <a:r>
              <a:rPr lang="en-US" b="1" dirty="0" smtClean="0">
                <a:solidFill>
                  <a:srgbClr val="800000"/>
                </a:solidFill>
                <a:latin typeface="Gill Sans"/>
                <a:cs typeface="Gill Sans"/>
              </a:rPr>
              <a:t/>
            </a:r>
            <a:br>
              <a:rPr lang="en-US" b="1" dirty="0" smtClean="0">
                <a:solidFill>
                  <a:srgbClr val="800000"/>
                </a:solidFill>
                <a:latin typeface="Gill Sans"/>
                <a:cs typeface="Gill Sans"/>
              </a:rPr>
            </a:br>
            <a:endParaRPr lang="en-US" sz="2200" dirty="0"/>
          </a:p>
        </p:txBody>
      </p:sp>
      <p:sp>
        <p:nvSpPr>
          <p:cNvPr id="5" name="Slide Number Placeholder 4"/>
          <p:cNvSpPr>
            <a:spLocks noGrp="1"/>
          </p:cNvSpPr>
          <p:nvPr>
            <p:ph type="sldNum" sz="quarter" idx="12"/>
          </p:nvPr>
        </p:nvSpPr>
        <p:spPr/>
        <p:txBody>
          <a:bodyPr/>
          <a:lstStyle/>
          <a:p>
            <a:fld id="{B8D52518-472C-CE45-A51C-3AA0691B0616}" type="slidenum">
              <a:rPr lang="en-US" smtClean="0"/>
              <a:pPr/>
              <a:t>51</a:t>
            </a:fld>
            <a:endParaRPr lang="en-US" dirty="0"/>
          </a:p>
        </p:txBody>
      </p:sp>
      <p:sp>
        <p:nvSpPr>
          <p:cNvPr id="4" name="Rectangle 3"/>
          <p:cNvSpPr/>
          <p:nvPr/>
        </p:nvSpPr>
        <p:spPr>
          <a:xfrm>
            <a:off x="990600" y="3810000"/>
            <a:ext cx="7315200" cy="1200328"/>
          </a:xfrm>
          <a:prstGeom prst="rect">
            <a:avLst/>
          </a:prstGeom>
        </p:spPr>
        <p:txBody>
          <a:bodyPr wrap="square">
            <a:spAutoFit/>
          </a:bodyPr>
          <a:lstStyle/>
          <a:p>
            <a:r>
              <a:rPr lang="en-US" dirty="0" smtClean="0"/>
              <a:t>RQ5</a:t>
            </a:r>
            <a:r>
              <a:rPr lang="en-US" dirty="0"/>
              <a:t>.</a:t>
            </a:r>
            <a:r>
              <a:rPr lang="en-US" dirty="0" smtClean="0"/>
              <a:t> </a:t>
            </a:r>
            <a:r>
              <a:rPr lang="en-US" dirty="0"/>
              <a:t>Counseling Profile – What is the clinical activity profile for counseling services provided by external EAP vendors? </a:t>
            </a:r>
          </a:p>
        </p:txBody>
      </p:sp>
    </p:spTree>
    <p:extLst>
      <p:ext uri="{BB962C8B-B14F-4D97-AF65-F5344CB8AC3E}">
        <p14:creationId xmlns:p14="http://schemas.microsoft.com/office/powerpoint/2010/main" val="1187693394"/>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solidFill>
                  <a:srgbClr val="800000"/>
                </a:solidFill>
                <a:latin typeface="Gill Sans"/>
                <a:cs typeface="Gill Sans"/>
              </a:rPr>
              <a:t>Average Number of Counseling Sessions per 1 Case</a:t>
            </a:r>
            <a:endParaRPr lang="en-US" sz="3200" b="1" dirty="0"/>
          </a:p>
        </p:txBody>
      </p:sp>
      <p:sp>
        <p:nvSpPr>
          <p:cNvPr id="4" name="Content Placeholder 3"/>
          <p:cNvSpPr>
            <a:spLocks noGrp="1"/>
          </p:cNvSpPr>
          <p:nvPr>
            <p:ph sz="half" idx="2"/>
          </p:nvPr>
        </p:nvSpPr>
        <p:spPr>
          <a:xfrm>
            <a:off x="468616" y="1524000"/>
            <a:ext cx="7684784" cy="3962399"/>
          </a:xfrm>
        </p:spPr>
        <p:txBody>
          <a:bodyPr>
            <a:noAutofit/>
          </a:bodyPr>
          <a:lstStyle/>
          <a:p>
            <a:pPr marL="0" indent="0">
              <a:buNone/>
            </a:pPr>
            <a:endParaRPr lang="en-US" dirty="0">
              <a:latin typeface="Gill Sans"/>
              <a:cs typeface="Gill Sans"/>
            </a:endParaRPr>
          </a:p>
          <a:p>
            <a:pPr lvl="0"/>
            <a:r>
              <a:rPr lang="en-US" dirty="0" smtClean="0">
                <a:latin typeface="Gill Sans"/>
                <a:cs typeface="Gill Sans"/>
              </a:rPr>
              <a:t>Mean = 2.47</a:t>
            </a:r>
          </a:p>
          <a:p>
            <a:pPr lvl="0"/>
            <a:endParaRPr lang="en-US" dirty="0">
              <a:latin typeface="Gill Sans"/>
              <a:cs typeface="Gill Sans"/>
            </a:endParaRPr>
          </a:p>
          <a:p>
            <a:pPr lvl="0"/>
            <a:r>
              <a:rPr lang="en-US" dirty="0" smtClean="0">
                <a:latin typeface="Gill Sans"/>
                <a:cs typeface="Gill Sans"/>
              </a:rPr>
              <a:t>Median = 2.36</a:t>
            </a:r>
            <a:endParaRPr lang="en-US" dirty="0">
              <a:latin typeface="Gill Sans"/>
              <a:cs typeface="Gill Sans"/>
            </a:endParaRPr>
          </a:p>
          <a:p>
            <a:endParaRPr lang="en-US" dirty="0" smtClean="0">
              <a:latin typeface="Gill Sans"/>
              <a:cs typeface="Gill Sans"/>
            </a:endParaRPr>
          </a:p>
          <a:p>
            <a:r>
              <a:rPr lang="en-US" dirty="0" smtClean="0">
                <a:latin typeface="Gill Sans"/>
                <a:cs typeface="Gill Sans"/>
              </a:rPr>
              <a:t>Range = 1.15 – 4.68</a:t>
            </a:r>
          </a:p>
        </p:txBody>
      </p:sp>
      <p:sp>
        <p:nvSpPr>
          <p:cNvPr id="5" name="Slide Number Placeholder 4"/>
          <p:cNvSpPr>
            <a:spLocks noGrp="1"/>
          </p:cNvSpPr>
          <p:nvPr>
            <p:ph type="sldNum" sz="quarter" idx="12"/>
          </p:nvPr>
        </p:nvSpPr>
        <p:spPr/>
        <p:txBody>
          <a:bodyPr/>
          <a:lstStyle/>
          <a:p>
            <a:fld id="{B8D52518-472C-CE45-A51C-3AA0691B0616}" type="slidenum">
              <a:rPr lang="en-US" smtClean="0"/>
              <a:pPr/>
              <a:t>52</a:t>
            </a:fld>
            <a:endParaRPr lang="en-US" dirty="0"/>
          </a:p>
        </p:txBody>
      </p:sp>
      <p:sp>
        <p:nvSpPr>
          <p:cNvPr id="6" name="Title 1"/>
          <p:cNvSpPr txBox="1">
            <a:spLocks/>
          </p:cNvSpPr>
          <p:nvPr/>
        </p:nvSpPr>
        <p:spPr>
          <a:xfrm>
            <a:off x="202755" y="6133971"/>
            <a:ext cx="2819400" cy="549276"/>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800" dirty="0" smtClean="0">
                <a:solidFill>
                  <a:srgbClr val="800000"/>
                </a:solidFill>
                <a:latin typeface="Gill Sans"/>
                <a:cs typeface="Gill Sans"/>
              </a:rPr>
              <a:t>(n = 45)</a:t>
            </a:r>
            <a:endParaRPr lang="en-US" sz="1800" dirty="0"/>
          </a:p>
        </p:txBody>
      </p:sp>
    </p:spTree>
    <p:extLst>
      <p:ext uri="{BB962C8B-B14F-4D97-AF65-F5344CB8AC3E}">
        <p14:creationId xmlns:p14="http://schemas.microsoft.com/office/powerpoint/2010/main" val="3275235257"/>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b="1" dirty="0" smtClean="0">
                <a:solidFill>
                  <a:srgbClr val="800000"/>
                </a:solidFill>
                <a:latin typeface="Gill Sans"/>
                <a:cs typeface="Gill Sans"/>
              </a:rPr>
              <a:t>Distribution of External EAP Vendors by </a:t>
            </a:r>
            <a:r>
              <a:rPr lang="en-US" sz="3200" b="1" smtClean="0">
                <a:solidFill>
                  <a:srgbClr val="800000"/>
                </a:solidFill>
                <a:latin typeface="Gill Sans"/>
                <a:cs typeface="Gill Sans"/>
              </a:rPr>
              <a:t>Their </a:t>
            </a:r>
            <a:r>
              <a:rPr lang="en-US" sz="3200" b="1" smtClean="0">
                <a:solidFill>
                  <a:srgbClr val="800000"/>
                </a:solidFill>
                <a:latin typeface="Gill Sans"/>
                <a:cs typeface="Gill Sans"/>
              </a:rPr>
              <a:t>Book </a:t>
            </a:r>
            <a:r>
              <a:rPr lang="en-US" sz="3200" b="1" dirty="0" smtClean="0">
                <a:solidFill>
                  <a:srgbClr val="800000"/>
                </a:solidFill>
                <a:latin typeface="Gill Sans"/>
                <a:cs typeface="Gill Sans"/>
              </a:rPr>
              <a:t>of Business Average Number of Counseling Sessions per 1 Case </a:t>
            </a:r>
            <a:endParaRPr lang="en-US" sz="3200" b="1" dirty="0"/>
          </a:p>
        </p:txBody>
      </p:sp>
      <p:sp>
        <p:nvSpPr>
          <p:cNvPr id="4" name="Content Placeholder 3"/>
          <p:cNvSpPr>
            <a:spLocks noGrp="1"/>
          </p:cNvSpPr>
          <p:nvPr>
            <p:ph sz="half" idx="2"/>
          </p:nvPr>
        </p:nvSpPr>
        <p:spPr>
          <a:xfrm>
            <a:off x="457200" y="1752600"/>
            <a:ext cx="8218184" cy="3962399"/>
          </a:xfrm>
        </p:spPr>
        <p:txBody>
          <a:bodyPr>
            <a:noAutofit/>
          </a:bodyPr>
          <a:lstStyle/>
          <a:p>
            <a:r>
              <a:rPr lang="en-US" u="sng" dirty="0" smtClean="0"/>
              <a:t>Average Sessions:                        n              %</a:t>
            </a:r>
          </a:p>
          <a:p>
            <a:endParaRPr lang="en-US" dirty="0" smtClean="0"/>
          </a:p>
          <a:p>
            <a:r>
              <a:rPr lang="en-US" dirty="0" smtClean="0"/>
              <a:t>one </a:t>
            </a:r>
            <a:r>
              <a:rPr lang="en-US" dirty="0"/>
              <a:t>session (1.2 – 1.4)		         4	  </a:t>
            </a:r>
            <a:r>
              <a:rPr lang="en-US" dirty="0" smtClean="0"/>
              <a:t>		 9</a:t>
            </a:r>
            <a:r>
              <a:rPr lang="en-US" dirty="0"/>
              <a:t>%</a:t>
            </a:r>
          </a:p>
          <a:p>
            <a:r>
              <a:rPr lang="en-US" dirty="0" smtClean="0"/>
              <a:t>two </a:t>
            </a:r>
            <a:r>
              <a:rPr lang="en-US" dirty="0"/>
              <a:t>sessions (1.5 – 2.4)     </a:t>
            </a:r>
            <a:r>
              <a:rPr lang="en-US" dirty="0" smtClean="0"/>
              <a:t>       </a:t>
            </a:r>
            <a:r>
              <a:rPr lang="en-US" dirty="0"/>
              <a:t>22          </a:t>
            </a:r>
            <a:r>
              <a:rPr lang="en-US" dirty="0" smtClean="0"/>
              <a:t> 49</a:t>
            </a:r>
            <a:r>
              <a:rPr lang="en-US" dirty="0"/>
              <a:t>%              </a:t>
            </a:r>
          </a:p>
          <a:p>
            <a:r>
              <a:rPr lang="en-US" dirty="0" smtClean="0"/>
              <a:t>three </a:t>
            </a:r>
            <a:r>
              <a:rPr lang="en-US" dirty="0"/>
              <a:t>session (2.5 – 3.4)           </a:t>
            </a:r>
            <a:r>
              <a:rPr lang="en-US" dirty="0" smtClean="0"/>
              <a:t>13           </a:t>
            </a:r>
            <a:r>
              <a:rPr lang="en-US" dirty="0"/>
              <a:t>29%</a:t>
            </a:r>
          </a:p>
          <a:p>
            <a:r>
              <a:rPr lang="en-US" dirty="0" smtClean="0"/>
              <a:t>four </a:t>
            </a:r>
            <a:r>
              <a:rPr lang="en-US" dirty="0"/>
              <a:t>sessions (3.5 – 4.4)            </a:t>
            </a:r>
            <a:r>
              <a:rPr lang="en-US" dirty="0" smtClean="0"/>
              <a:t> 5            11</a:t>
            </a:r>
            <a:r>
              <a:rPr lang="en-US" dirty="0"/>
              <a:t>%</a:t>
            </a:r>
          </a:p>
          <a:p>
            <a:r>
              <a:rPr lang="en-US" dirty="0" smtClean="0"/>
              <a:t>five </a:t>
            </a:r>
            <a:r>
              <a:rPr lang="en-US" dirty="0"/>
              <a:t>sessions (4.5 – 5.4)               </a:t>
            </a:r>
            <a:r>
              <a:rPr lang="en-US" dirty="0" smtClean="0"/>
              <a:t>1             </a:t>
            </a:r>
            <a:r>
              <a:rPr lang="en-US" dirty="0"/>
              <a:t>2%</a:t>
            </a:r>
          </a:p>
          <a:p>
            <a:r>
              <a:rPr lang="en-US" dirty="0" smtClean="0"/>
              <a:t>six </a:t>
            </a:r>
            <a:r>
              <a:rPr lang="en-US" dirty="0"/>
              <a:t>sessions (5.5 +)                       </a:t>
            </a:r>
            <a:r>
              <a:rPr lang="en-US" dirty="0" smtClean="0"/>
              <a:t>0             </a:t>
            </a:r>
            <a:r>
              <a:rPr lang="en-US" dirty="0"/>
              <a:t>-                                                                    					      </a:t>
            </a:r>
            <a:r>
              <a:rPr lang="en-US" dirty="0" smtClean="0"/>
              <a:t>           </a:t>
            </a:r>
            <a:r>
              <a:rPr lang="en-US" dirty="0"/>
              <a:t>Total    45         100%</a:t>
            </a:r>
          </a:p>
        </p:txBody>
      </p:sp>
      <p:sp>
        <p:nvSpPr>
          <p:cNvPr id="5" name="Slide Number Placeholder 4"/>
          <p:cNvSpPr>
            <a:spLocks noGrp="1"/>
          </p:cNvSpPr>
          <p:nvPr>
            <p:ph type="sldNum" sz="quarter" idx="12"/>
          </p:nvPr>
        </p:nvSpPr>
        <p:spPr/>
        <p:txBody>
          <a:bodyPr/>
          <a:lstStyle/>
          <a:p>
            <a:fld id="{B8D52518-472C-CE45-A51C-3AA0691B0616}" type="slidenum">
              <a:rPr lang="en-US" smtClean="0"/>
              <a:pPr/>
              <a:t>53</a:t>
            </a:fld>
            <a:endParaRPr lang="en-US" dirty="0"/>
          </a:p>
        </p:txBody>
      </p:sp>
      <p:sp>
        <p:nvSpPr>
          <p:cNvPr id="6" name="Title 1"/>
          <p:cNvSpPr txBox="1">
            <a:spLocks/>
          </p:cNvSpPr>
          <p:nvPr/>
        </p:nvSpPr>
        <p:spPr>
          <a:xfrm>
            <a:off x="202755" y="6133971"/>
            <a:ext cx="2819400" cy="549276"/>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800" dirty="0" smtClean="0">
                <a:solidFill>
                  <a:srgbClr val="800000"/>
                </a:solidFill>
                <a:latin typeface="Gill Sans"/>
                <a:cs typeface="Gill Sans"/>
              </a:rPr>
              <a:t>(n = 45)</a:t>
            </a:r>
            <a:endParaRPr lang="en-US" sz="1800" dirty="0"/>
          </a:p>
        </p:txBody>
      </p:sp>
    </p:spTree>
    <p:extLst>
      <p:ext uri="{BB962C8B-B14F-4D97-AF65-F5344CB8AC3E}">
        <p14:creationId xmlns:p14="http://schemas.microsoft.com/office/powerpoint/2010/main" val="490501975"/>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16402"/>
            <a:ext cx="8229600" cy="1143000"/>
          </a:xfrm>
        </p:spPr>
        <p:txBody>
          <a:bodyPr>
            <a:normAutofit fontScale="90000"/>
          </a:bodyPr>
          <a:lstStyle/>
          <a:p>
            <a:r>
              <a:rPr lang="en-US" sz="3200" b="1" dirty="0" smtClean="0">
                <a:solidFill>
                  <a:srgbClr val="800000"/>
                </a:solidFill>
                <a:latin typeface="Gill Sans"/>
                <a:cs typeface="Gill Sans"/>
              </a:rPr>
              <a:t>Mix of Counseling Sessions Provided by EAP Staff Counselors vs. </a:t>
            </a:r>
            <a:br>
              <a:rPr lang="en-US" sz="3200" b="1" dirty="0" smtClean="0">
                <a:solidFill>
                  <a:srgbClr val="800000"/>
                </a:solidFill>
                <a:latin typeface="Gill Sans"/>
                <a:cs typeface="Gill Sans"/>
              </a:rPr>
            </a:br>
            <a:r>
              <a:rPr lang="en-US" sz="3200" b="1" dirty="0" smtClean="0">
                <a:solidFill>
                  <a:srgbClr val="800000"/>
                </a:solidFill>
                <a:latin typeface="Gill Sans"/>
                <a:cs typeface="Gill Sans"/>
              </a:rPr>
              <a:t>Network Affiliate Counselors</a:t>
            </a:r>
            <a:endParaRPr lang="en-US" sz="3200" b="1" dirty="0"/>
          </a:p>
        </p:txBody>
      </p:sp>
      <p:sp>
        <p:nvSpPr>
          <p:cNvPr id="4" name="Content Placeholder 3"/>
          <p:cNvSpPr>
            <a:spLocks noGrp="1"/>
          </p:cNvSpPr>
          <p:nvPr>
            <p:ph sz="half" idx="2"/>
          </p:nvPr>
        </p:nvSpPr>
        <p:spPr>
          <a:xfrm>
            <a:off x="454062" y="1828800"/>
            <a:ext cx="7848600" cy="3962399"/>
          </a:xfrm>
        </p:spPr>
        <p:txBody>
          <a:bodyPr>
            <a:noAutofit/>
          </a:bodyPr>
          <a:lstStyle/>
          <a:p>
            <a:pPr marL="0" indent="0">
              <a:buNone/>
            </a:pPr>
            <a:r>
              <a:rPr lang="en-US" dirty="0" smtClean="0">
                <a:latin typeface="Gill Sans"/>
                <a:cs typeface="Gill Sans"/>
              </a:rPr>
              <a:t>Calculated as the number of sessions provided by EAP Staff counselors divided by the combined total of sessions provided by staff counselors and network affiliate counselors.</a:t>
            </a:r>
          </a:p>
          <a:p>
            <a:pPr marL="0" indent="0">
              <a:buNone/>
            </a:pPr>
            <a:endParaRPr lang="en-US" dirty="0">
              <a:latin typeface="Gill Sans"/>
              <a:cs typeface="Gill Sans"/>
            </a:endParaRPr>
          </a:p>
          <a:p>
            <a:pPr lvl="0"/>
            <a:r>
              <a:rPr lang="en-US" dirty="0" smtClean="0">
                <a:latin typeface="Gill Sans"/>
                <a:cs typeface="Gill Sans"/>
              </a:rPr>
              <a:t>Mean = 50% by </a:t>
            </a:r>
            <a:r>
              <a:rPr lang="en-US" dirty="0">
                <a:latin typeface="Gill Sans"/>
                <a:cs typeface="Gill Sans"/>
              </a:rPr>
              <a:t>s</a:t>
            </a:r>
            <a:r>
              <a:rPr lang="en-US" dirty="0" smtClean="0">
                <a:latin typeface="Gill Sans"/>
                <a:cs typeface="Gill Sans"/>
              </a:rPr>
              <a:t>taff </a:t>
            </a:r>
            <a:r>
              <a:rPr lang="en-US" dirty="0">
                <a:latin typeface="Gill Sans"/>
                <a:cs typeface="Gill Sans"/>
              </a:rPr>
              <a:t>c</a:t>
            </a:r>
            <a:r>
              <a:rPr lang="en-US" dirty="0" smtClean="0">
                <a:latin typeface="Gill Sans"/>
                <a:cs typeface="Gill Sans"/>
              </a:rPr>
              <a:t>ounselors (and thus 50% by network affiliate counselors)</a:t>
            </a:r>
            <a:endParaRPr lang="en-US" dirty="0">
              <a:latin typeface="Gill Sans"/>
              <a:cs typeface="Gill Sans"/>
            </a:endParaRPr>
          </a:p>
          <a:p>
            <a:pPr lvl="0"/>
            <a:endParaRPr lang="en-US" dirty="0" smtClean="0">
              <a:latin typeface="Gill Sans"/>
              <a:cs typeface="Gill Sans"/>
            </a:endParaRPr>
          </a:p>
          <a:p>
            <a:r>
              <a:rPr lang="en-US" dirty="0" smtClean="0">
                <a:latin typeface="Gill Sans"/>
                <a:cs typeface="Gill Sans"/>
              </a:rPr>
              <a:t>Range = 0% - 100% by </a:t>
            </a:r>
            <a:r>
              <a:rPr lang="en-US" dirty="0">
                <a:latin typeface="Gill Sans"/>
                <a:cs typeface="Gill Sans"/>
              </a:rPr>
              <a:t>s</a:t>
            </a:r>
            <a:r>
              <a:rPr lang="en-US" dirty="0" smtClean="0">
                <a:latin typeface="Gill Sans"/>
                <a:cs typeface="Gill Sans"/>
              </a:rPr>
              <a:t>taff counselors</a:t>
            </a:r>
          </a:p>
        </p:txBody>
      </p:sp>
      <p:sp>
        <p:nvSpPr>
          <p:cNvPr id="5" name="Slide Number Placeholder 4"/>
          <p:cNvSpPr>
            <a:spLocks noGrp="1"/>
          </p:cNvSpPr>
          <p:nvPr>
            <p:ph type="sldNum" sz="quarter" idx="12"/>
          </p:nvPr>
        </p:nvSpPr>
        <p:spPr/>
        <p:txBody>
          <a:bodyPr/>
          <a:lstStyle/>
          <a:p>
            <a:fld id="{B8D52518-472C-CE45-A51C-3AA0691B0616}" type="slidenum">
              <a:rPr lang="en-US" smtClean="0"/>
              <a:pPr/>
              <a:t>54</a:t>
            </a:fld>
            <a:endParaRPr lang="en-US" dirty="0"/>
          </a:p>
        </p:txBody>
      </p:sp>
      <p:sp>
        <p:nvSpPr>
          <p:cNvPr id="6" name="Title 1"/>
          <p:cNvSpPr txBox="1">
            <a:spLocks/>
          </p:cNvSpPr>
          <p:nvPr/>
        </p:nvSpPr>
        <p:spPr>
          <a:xfrm>
            <a:off x="202755" y="6133971"/>
            <a:ext cx="2819400" cy="549276"/>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800" dirty="0" smtClean="0">
                <a:solidFill>
                  <a:srgbClr val="800000"/>
                </a:solidFill>
                <a:latin typeface="Gill Sans"/>
                <a:cs typeface="Gill Sans"/>
              </a:rPr>
              <a:t>(n = </a:t>
            </a:r>
            <a:r>
              <a:rPr lang="en-US" sz="1800" dirty="0">
                <a:solidFill>
                  <a:srgbClr val="800000"/>
                </a:solidFill>
                <a:latin typeface="Gill Sans"/>
                <a:cs typeface="Gill Sans"/>
              </a:rPr>
              <a:t>3</a:t>
            </a:r>
            <a:r>
              <a:rPr lang="en-US" sz="1800" dirty="0" smtClean="0">
                <a:solidFill>
                  <a:srgbClr val="800000"/>
                </a:solidFill>
                <a:latin typeface="Gill Sans"/>
                <a:cs typeface="Gill Sans"/>
              </a:rPr>
              <a:t>5)</a:t>
            </a:r>
            <a:endParaRPr lang="en-US" sz="1800" dirty="0"/>
          </a:p>
        </p:txBody>
      </p:sp>
    </p:spTree>
    <p:extLst>
      <p:ext uri="{BB962C8B-B14F-4D97-AF65-F5344CB8AC3E}">
        <p14:creationId xmlns:p14="http://schemas.microsoft.com/office/powerpoint/2010/main" val="1321945505"/>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solidFill>
                  <a:srgbClr val="800000"/>
                </a:solidFill>
                <a:latin typeface="Gill Sans"/>
                <a:cs typeface="Gill Sans"/>
              </a:rPr>
              <a:t>Counseling Cases Resolved </a:t>
            </a:r>
            <a:br>
              <a:rPr lang="en-US" sz="3200" b="1" dirty="0" smtClean="0">
                <a:solidFill>
                  <a:srgbClr val="800000"/>
                </a:solidFill>
                <a:latin typeface="Gill Sans"/>
                <a:cs typeface="Gill Sans"/>
              </a:rPr>
            </a:br>
            <a:r>
              <a:rPr lang="en-US" sz="3200" b="1" dirty="0" smtClean="0">
                <a:solidFill>
                  <a:srgbClr val="800000"/>
                </a:solidFill>
                <a:latin typeface="Gill Sans"/>
                <a:cs typeface="Gill Sans"/>
              </a:rPr>
              <a:t>Without Referral After EAP</a:t>
            </a:r>
            <a:endParaRPr lang="en-US" sz="3200" b="1" dirty="0"/>
          </a:p>
        </p:txBody>
      </p:sp>
      <p:sp>
        <p:nvSpPr>
          <p:cNvPr id="4" name="Content Placeholder 3"/>
          <p:cNvSpPr>
            <a:spLocks noGrp="1"/>
          </p:cNvSpPr>
          <p:nvPr>
            <p:ph sz="half" idx="2"/>
          </p:nvPr>
        </p:nvSpPr>
        <p:spPr>
          <a:xfrm>
            <a:off x="468616" y="1524000"/>
            <a:ext cx="7848600" cy="3962399"/>
          </a:xfrm>
        </p:spPr>
        <p:txBody>
          <a:bodyPr>
            <a:noAutofit/>
          </a:bodyPr>
          <a:lstStyle/>
          <a:p>
            <a:pPr marL="0" indent="0">
              <a:buNone/>
            </a:pPr>
            <a:endParaRPr lang="en-US" dirty="0">
              <a:latin typeface="Gill Sans"/>
              <a:cs typeface="Gill Sans"/>
            </a:endParaRPr>
          </a:p>
          <a:p>
            <a:pPr lvl="0"/>
            <a:r>
              <a:rPr lang="en-US" dirty="0" smtClean="0">
                <a:latin typeface="Gill Sans"/>
                <a:cs typeface="Gill Sans"/>
              </a:rPr>
              <a:t>Mean = 82% resolved in EAP  (18% referred on)</a:t>
            </a:r>
          </a:p>
          <a:p>
            <a:pPr marL="0" indent="0">
              <a:buNone/>
            </a:pPr>
            <a:endParaRPr lang="en-US" dirty="0" smtClean="0">
              <a:latin typeface="Gill Sans"/>
              <a:cs typeface="Gill Sans"/>
            </a:endParaRPr>
          </a:p>
          <a:p>
            <a:r>
              <a:rPr lang="en-US" dirty="0" smtClean="0">
                <a:latin typeface="Gill Sans"/>
                <a:cs typeface="Gill Sans"/>
              </a:rPr>
              <a:t>Range = 54% - 100% resolved within EAP</a:t>
            </a:r>
          </a:p>
        </p:txBody>
      </p:sp>
      <p:sp>
        <p:nvSpPr>
          <p:cNvPr id="5" name="Slide Number Placeholder 4"/>
          <p:cNvSpPr>
            <a:spLocks noGrp="1"/>
          </p:cNvSpPr>
          <p:nvPr>
            <p:ph type="sldNum" sz="quarter" idx="12"/>
          </p:nvPr>
        </p:nvSpPr>
        <p:spPr/>
        <p:txBody>
          <a:bodyPr/>
          <a:lstStyle/>
          <a:p>
            <a:fld id="{B8D52518-472C-CE45-A51C-3AA0691B0616}" type="slidenum">
              <a:rPr lang="en-US" smtClean="0"/>
              <a:pPr/>
              <a:t>55</a:t>
            </a:fld>
            <a:endParaRPr lang="en-US" dirty="0"/>
          </a:p>
        </p:txBody>
      </p:sp>
      <p:sp>
        <p:nvSpPr>
          <p:cNvPr id="6" name="Title 1"/>
          <p:cNvSpPr txBox="1">
            <a:spLocks/>
          </p:cNvSpPr>
          <p:nvPr/>
        </p:nvSpPr>
        <p:spPr>
          <a:xfrm>
            <a:off x="202755" y="6133971"/>
            <a:ext cx="2819400" cy="549276"/>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800" dirty="0" smtClean="0">
                <a:solidFill>
                  <a:srgbClr val="800000"/>
                </a:solidFill>
                <a:latin typeface="Gill Sans"/>
                <a:cs typeface="Gill Sans"/>
              </a:rPr>
              <a:t>(n = 58)</a:t>
            </a:r>
            <a:endParaRPr lang="en-US" sz="1800" dirty="0"/>
          </a:p>
        </p:txBody>
      </p:sp>
      <p:sp>
        <p:nvSpPr>
          <p:cNvPr id="3" name="Rectangle 2"/>
          <p:cNvSpPr/>
          <p:nvPr/>
        </p:nvSpPr>
        <p:spPr>
          <a:xfrm>
            <a:off x="1295400" y="4572000"/>
            <a:ext cx="6705600" cy="1323439"/>
          </a:xfrm>
          <a:prstGeom prst="rect">
            <a:avLst/>
          </a:prstGeom>
        </p:spPr>
        <p:txBody>
          <a:bodyPr wrap="square">
            <a:spAutoFit/>
          </a:bodyPr>
          <a:lstStyle/>
          <a:p>
            <a:r>
              <a:rPr lang="en-US" sz="1600" dirty="0" smtClean="0">
                <a:latin typeface="Gill Sans"/>
                <a:cs typeface="Gill Sans"/>
              </a:rPr>
              <a:t>Survey Item:  This </a:t>
            </a:r>
            <a:r>
              <a:rPr lang="en-US" sz="1600" dirty="0">
                <a:latin typeface="Gill Sans"/>
                <a:cs typeface="Gill Sans"/>
              </a:rPr>
              <a:t>question focuses on the percentage of counseling EAP cases that were closed or completed within the EAP/Community resources and the percentage of cases that were not closed and were referred for additional care under the benefit plan.  Common types of additional care include use of outpatient psychological counseling or addiction treatment services. </a:t>
            </a:r>
          </a:p>
        </p:txBody>
      </p:sp>
    </p:spTree>
    <p:extLst>
      <p:ext uri="{BB962C8B-B14F-4D97-AF65-F5344CB8AC3E}">
        <p14:creationId xmlns:p14="http://schemas.microsoft.com/office/powerpoint/2010/main" val="3813048196"/>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3238" y="1447800"/>
            <a:ext cx="8229600" cy="1143000"/>
          </a:xfrm>
        </p:spPr>
        <p:txBody>
          <a:bodyPr>
            <a:normAutofit fontScale="90000"/>
          </a:bodyPr>
          <a:lstStyle/>
          <a:p>
            <a:r>
              <a:rPr lang="en-US" b="1" dirty="0" smtClean="0">
                <a:solidFill>
                  <a:srgbClr val="800000"/>
                </a:solidFill>
                <a:latin typeface="Gill Sans"/>
                <a:cs typeface="Gill Sans"/>
              </a:rPr>
              <a:t>Results – Part 6</a:t>
            </a:r>
            <a:br>
              <a:rPr lang="en-US" b="1" dirty="0" smtClean="0">
                <a:solidFill>
                  <a:srgbClr val="800000"/>
                </a:solidFill>
                <a:latin typeface="Gill Sans"/>
                <a:cs typeface="Gill Sans"/>
              </a:rPr>
            </a:br>
            <a:r>
              <a:rPr lang="en-US" b="1" dirty="0">
                <a:solidFill>
                  <a:srgbClr val="800000"/>
                </a:solidFill>
                <a:latin typeface="Gill Sans"/>
                <a:cs typeface="Gill Sans"/>
              </a:rPr>
              <a:t/>
            </a:r>
            <a:br>
              <a:rPr lang="en-US" b="1" dirty="0">
                <a:solidFill>
                  <a:srgbClr val="800000"/>
                </a:solidFill>
                <a:latin typeface="Gill Sans"/>
                <a:cs typeface="Gill Sans"/>
              </a:rPr>
            </a:br>
            <a:r>
              <a:rPr lang="en-US" sz="6000" b="1" dirty="0" smtClean="0">
                <a:solidFill>
                  <a:srgbClr val="800000"/>
                </a:solidFill>
                <a:latin typeface="Gill Sans"/>
                <a:cs typeface="Gill Sans"/>
              </a:rPr>
              <a:t>Profile of Users</a:t>
            </a:r>
            <a:endParaRPr lang="en-US" sz="2200" dirty="0"/>
          </a:p>
        </p:txBody>
      </p:sp>
      <p:sp>
        <p:nvSpPr>
          <p:cNvPr id="5" name="Slide Number Placeholder 4"/>
          <p:cNvSpPr>
            <a:spLocks noGrp="1"/>
          </p:cNvSpPr>
          <p:nvPr>
            <p:ph type="sldNum" sz="quarter" idx="12"/>
          </p:nvPr>
        </p:nvSpPr>
        <p:spPr/>
        <p:txBody>
          <a:bodyPr/>
          <a:lstStyle/>
          <a:p>
            <a:fld id="{B8D52518-472C-CE45-A51C-3AA0691B0616}" type="slidenum">
              <a:rPr lang="en-US" smtClean="0"/>
              <a:pPr/>
              <a:t>56</a:t>
            </a:fld>
            <a:endParaRPr lang="en-US" dirty="0"/>
          </a:p>
        </p:txBody>
      </p:sp>
      <p:sp>
        <p:nvSpPr>
          <p:cNvPr id="3" name="Rectangle 2"/>
          <p:cNvSpPr/>
          <p:nvPr/>
        </p:nvSpPr>
        <p:spPr>
          <a:xfrm>
            <a:off x="990600" y="3433580"/>
            <a:ext cx="7315200" cy="1200328"/>
          </a:xfrm>
          <a:prstGeom prst="rect">
            <a:avLst/>
          </a:prstGeom>
        </p:spPr>
        <p:txBody>
          <a:bodyPr wrap="square">
            <a:spAutoFit/>
          </a:bodyPr>
          <a:lstStyle/>
          <a:p>
            <a:r>
              <a:rPr lang="en-US" dirty="0" smtClean="0"/>
              <a:t>RQ6. User </a:t>
            </a:r>
            <a:r>
              <a:rPr lang="en-US" dirty="0"/>
              <a:t>Profile – What is the user profile (demographic factors and referral sources) for services provided by external EAP vendors?</a:t>
            </a:r>
          </a:p>
        </p:txBody>
      </p:sp>
    </p:spTree>
    <p:extLst>
      <p:ext uri="{BB962C8B-B14F-4D97-AF65-F5344CB8AC3E}">
        <p14:creationId xmlns:p14="http://schemas.microsoft.com/office/powerpoint/2010/main" val="1681897952"/>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solidFill>
                  <a:srgbClr val="800000"/>
                </a:solidFill>
                <a:latin typeface="Gill Sans"/>
                <a:cs typeface="Gill Sans"/>
              </a:rPr>
              <a:t>Gender Mix of Users</a:t>
            </a:r>
            <a:endParaRPr lang="en-US" sz="3200" b="1" dirty="0"/>
          </a:p>
        </p:txBody>
      </p:sp>
      <p:sp>
        <p:nvSpPr>
          <p:cNvPr id="5" name="Slide Number Placeholder 4"/>
          <p:cNvSpPr>
            <a:spLocks noGrp="1"/>
          </p:cNvSpPr>
          <p:nvPr>
            <p:ph type="sldNum" sz="quarter" idx="12"/>
          </p:nvPr>
        </p:nvSpPr>
        <p:spPr/>
        <p:txBody>
          <a:bodyPr/>
          <a:lstStyle/>
          <a:p>
            <a:fld id="{B8D52518-472C-CE45-A51C-3AA0691B0616}" type="slidenum">
              <a:rPr lang="en-US" smtClean="0"/>
              <a:pPr/>
              <a:t>57</a:t>
            </a:fld>
            <a:endParaRPr lang="en-US" dirty="0"/>
          </a:p>
        </p:txBody>
      </p:sp>
      <p:sp>
        <p:nvSpPr>
          <p:cNvPr id="7" name="Rectangle 6"/>
          <p:cNvSpPr/>
          <p:nvPr/>
        </p:nvSpPr>
        <p:spPr>
          <a:xfrm>
            <a:off x="152400" y="6259811"/>
            <a:ext cx="943212" cy="369332"/>
          </a:xfrm>
          <a:prstGeom prst="rect">
            <a:avLst/>
          </a:prstGeom>
        </p:spPr>
        <p:txBody>
          <a:bodyPr wrap="none">
            <a:spAutoFit/>
          </a:bodyPr>
          <a:lstStyle/>
          <a:p>
            <a:r>
              <a:rPr lang="en-US" sz="1800" dirty="0">
                <a:solidFill>
                  <a:srgbClr val="800000"/>
                </a:solidFill>
                <a:latin typeface="Gill Sans"/>
                <a:cs typeface="Gill Sans"/>
              </a:rPr>
              <a:t>(n = </a:t>
            </a:r>
            <a:r>
              <a:rPr lang="en-US" sz="1800" dirty="0" smtClean="0">
                <a:solidFill>
                  <a:srgbClr val="800000"/>
                </a:solidFill>
                <a:latin typeface="Gill Sans"/>
                <a:cs typeface="Gill Sans"/>
              </a:rPr>
              <a:t>54)</a:t>
            </a:r>
            <a:endParaRPr lang="en-US" sz="1800" dirty="0"/>
          </a:p>
        </p:txBody>
      </p:sp>
      <p:graphicFrame>
        <p:nvGraphicFramePr>
          <p:cNvPr id="3" name="Chart 2"/>
          <p:cNvGraphicFramePr/>
          <p:nvPr>
            <p:extLst>
              <p:ext uri="{D42A27DB-BD31-4B8C-83A1-F6EECF244321}">
                <p14:modId xmlns:p14="http://schemas.microsoft.com/office/powerpoint/2010/main" val="2666074602"/>
              </p:ext>
            </p:extLst>
          </p:nvPr>
        </p:nvGraphicFramePr>
        <p:xfrm>
          <a:off x="842626" y="813720"/>
          <a:ext cx="5558174" cy="5197476"/>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5638800" y="2590800"/>
            <a:ext cx="3048000" cy="1200328"/>
          </a:xfrm>
          <a:prstGeom prst="rect">
            <a:avLst/>
          </a:prstGeom>
          <a:noFill/>
        </p:spPr>
        <p:txBody>
          <a:bodyPr wrap="square" rtlCol="0">
            <a:spAutoFit/>
          </a:bodyPr>
          <a:lstStyle/>
          <a:p>
            <a:r>
              <a:rPr lang="en-US" dirty="0" smtClean="0"/>
              <a:t>Female Gender:</a:t>
            </a:r>
          </a:p>
          <a:p>
            <a:endParaRPr lang="en-US" dirty="0"/>
          </a:p>
          <a:p>
            <a:r>
              <a:rPr lang="en-US" dirty="0" smtClean="0"/>
              <a:t>Range: 10% - 86%</a:t>
            </a:r>
            <a:endParaRPr lang="en-US" dirty="0"/>
          </a:p>
        </p:txBody>
      </p:sp>
    </p:spTree>
    <p:extLst>
      <p:ext uri="{BB962C8B-B14F-4D97-AF65-F5344CB8AC3E}">
        <p14:creationId xmlns:p14="http://schemas.microsoft.com/office/powerpoint/2010/main" val="3441245187"/>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solidFill>
                  <a:srgbClr val="800000"/>
                </a:solidFill>
                <a:latin typeface="Gill Sans"/>
                <a:cs typeface="Gill Sans"/>
              </a:rPr>
              <a:t>Employee Status of Users</a:t>
            </a:r>
            <a:endParaRPr lang="en-US" sz="3200" b="1" dirty="0"/>
          </a:p>
        </p:txBody>
      </p:sp>
      <p:sp>
        <p:nvSpPr>
          <p:cNvPr id="5" name="Slide Number Placeholder 4"/>
          <p:cNvSpPr>
            <a:spLocks noGrp="1"/>
          </p:cNvSpPr>
          <p:nvPr>
            <p:ph type="sldNum" sz="quarter" idx="12"/>
          </p:nvPr>
        </p:nvSpPr>
        <p:spPr/>
        <p:txBody>
          <a:bodyPr/>
          <a:lstStyle/>
          <a:p>
            <a:fld id="{B8D52518-472C-CE45-A51C-3AA0691B0616}" type="slidenum">
              <a:rPr lang="en-US" smtClean="0"/>
              <a:pPr/>
              <a:t>58</a:t>
            </a:fld>
            <a:endParaRPr lang="en-US" dirty="0"/>
          </a:p>
        </p:txBody>
      </p:sp>
      <p:sp>
        <p:nvSpPr>
          <p:cNvPr id="7" name="Rectangle 6"/>
          <p:cNvSpPr/>
          <p:nvPr/>
        </p:nvSpPr>
        <p:spPr>
          <a:xfrm>
            <a:off x="152400" y="6259811"/>
            <a:ext cx="943212" cy="369332"/>
          </a:xfrm>
          <a:prstGeom prst="rect">
            <a:avLst/>
          </a:prstGeom>
        </p:spPr>
        <p:txBody>
          <a:bodyPr wrap="none">
            <a:spAutoFit/>
          </a:bodyPr>
          <a:lstStyle/>
          <a:p>
            <a:r>
              <a:rPr lang="en-US" sz="1800" dirty="0">
                <a:solidFill>
                  <a:srgbClr val="800000"/>
                </a:solidFill>
                <a:latin typeface="Gill Sans"/>
                <a:cs typeface="Gill Sans"/>
              </a:rPr>
              <a:t>(n = </a:t>
            </a:r>
            <a:r>
              <a:rPr lang="en-US" sz="1800" dirty="0" smtClean="0">
                <a:solidFill>
                  <a:srgbClr val="800000"/>
                </a:solidFill>
                <a:latin typeface="Gill Sans"/>
                <a:cs typeface="Gill Sans"/>
              </a:rPr>
              <a:t>57)</a:t>
            </a:r>
            <a:endParaRPr lang="en-US" sz="1800" dirty="0"/>
          </a:p>
        </p:txBody>
      </p:sp>
      <p:graphicFrame>
        <p:nvGraphicFramePr>
          <p:cNvPr id="3" name="Chart 2"/>
          <p:cNvGraphicFramePr/>
          <p:nvPr>
            <p:extLst>
              <p:ext uri="{D42A27DB-BD31-4B8C-83A1-F6EECF244321}">
                <p14:modId xmlns:p14="http://schemas.microsoft.com/office/powerpoint/2010/main" val="3985655693"/>
              </p:ext>
            </p:extLst>
          </p:nvPr>
        </p:nvGraphicFramePr>
        <p:xfrm>
          <a:off x="457200" y="1161872"/>
          <a:ext cx="5486400" cy="5197476"/>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5638800" y="2590800"/>
            <a:ext cx="2977835" cy="1200328"/>
          </a:xfrm>
          <a:prstGeom prst="rect">
            <a:avLst/>
          </a:prstGeom>
          <a:noFill/>
        </p:spPr>
        <p:txBody>
          <a:bodyPr wrap="square" rtlCol="0">
            <a:spAutoFit/>
          </a:bodyPr>
          <a:lstStyle/>
          <a:p>
            <a:r>
              <a:rPr lang="en-US" dirty="0" smtClean="0"/>
              <a:t>Employee Status:</a:t>
            </a:r>
          </a:p>
          <a:p>
            <a:endParaRPr lang="en-US" dirty="0"/>
          </a:p>
          <a:p>
            <a:r>
              <a:rPr lang="en-US" dirty="0" smtClean="0"/>
              <a:t>Range: 33% - 98%</a:t>
            </a:r>
            <a:endParaRPr lang="en-US" dirty="0"/>
          </a:p>
        </p:txBody>
      </p:sp>
    </p:spTree>
    <p:extLst>
      <p:ext uri="{BB962C8B-B14F-4D97-AF65-F5344CB8AC3E}">
        <p14:creationId xmlns:p14="http://schemas.microsoft.com/office/powerpoint/2010/main" val="2967996219"/>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solidFill>
                  <a:srgbClr val="800000"/>
                </a:solidFill>
                <a:latin typeface="Gill Sans"/>
                <a:cs typeface="Gill Sans"/>
              </a:rPr>
              <a:t>Referral Sources for Users</a:t>
            </a:r>
            <a:endParaRPr lang="en-US" sz="3200" b="1" dirty="0"/>
          </a:p>
        </p:txBody>
      </p:sp>
      <p:sp>
        <p:nvSpPr>
          <p:cNvPr id="5" name="Slide Number Placeholder 4"/>
          <p:cNvSpPr>
            <a:spLocks noGrp="1"/>
          </p:cNvSpPr>
          <p:nvPr>
            <p:ph type="sldNum" sz="quarter" idx="12"/>
          </p:nvPr>
        </p:nvSpPr>
        <p:spPr/>
        <p:txBody>
          <a:bodyPr/>
          <a:lstStyle/>
          <a:p>
            <a:fld id="{B8D52518-472C-CE45-A51C-3AA0691B0616}" type="slidenum">
              <a:rPr lang="en-US" smtClean="0"/>
              <a:pPr/>
              <a:t>59</a:t>
            </a:fld>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015350485"/>
              </p:ext>
            </p:extLst>
          </p:nvPr>
        </p:nvGraphicFramePr>
        <p:xfrm>
          <a:off x="457200" y="1471483"/>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5867400" y="5105400"/>
            <a:ext cx="2438400" cy="584776"/>
          </a:xfrm>
          <a:prstGeom prst="rect">
            <a:avLst/>
          </a:prstGeom>
          <a:solidFill>
            <a:srgbClr val="CF543F"/>
          </a:solidFill>
          <a:ln>
            <a:solidFill>
              <a:schemeClr val="tx2"/>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dirty="0" smtClean="0"/>
              <a:t>Self-referral is the most common referral source</a:t>
            </a:r>
          </a:p>
        </p:txBody>
      </p:sp>
      <p:sp>
        <p:nvSpPr>
          <p:cNvPr id="8" name="Title 1"/>
          <p:cNvSpPr txBox="1">
            <a:spLocks/>
          </p:cNvSpPr>
          <p:nvPr/>
        </p:nvSpPr>
        <p:spPr>
          <a:xfrm>
            <a:off x="152400" y="6172200"/>
            <a:ext cx="2438400" cy="549276"/>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800" dirty="0" smtClean="0">
                <a:solidFill>
                  <a:srgbClr val="800000"/>
                </a:solidFill>
                <a:latin typeface="Gill Sans"/>
                <a:cs typeface="Gill Sans"/>
              </a:rPr>
              <a:t>(n = 64-71)</a:t>
            </a:r>
            <a:endParaRPr lang="en-US" sz="1800" dirty="0"/>
          </a:p>
        </p:txBody>
      </p:sp>
    </p:spTree>
    <p:extLst>
      <p:ext uri="{BB962C8B-B14F-4D97-AF65-F5344CB8AC3E}">
        <p14:creationId xmlns:p14="http://schemas.microsoft.com/office/powerpoint/2010/main" val="423884099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square" lIns="91440" tIns="45720" rIns="91440" bIns="45720" numCol="1" anchorCtr="0" compatLnSpc="1">
            <a:prstTxWarp prst="textNoShape">
              <a:avLst/>
            </a:prstTxWarp>
            <a:normAutofit/>
          </a:bodyPr>
          <a:lstStyle/>
          <a:p>
            <a:r>
              <a:rPr lang="en-US" sz="3200" b="1" dirty="0" smtClean="0">
                <a:solidFill>
                  <a:srgbClr val="800000"/>
                </a:solidFill>
                <a:effectLst>
                  <a:outerShdw blurRad="38100" dist="38100" dir="2700000" algn="tl">
                    <a:srgbClr val="DDDDDD"/>
                  </a:outerShdw>
                </a:effectLst>
                <a:latin typeface="Gill Sans"/>
                <a:cs typeface="Gill Sans"/>
              </a:rPr>
              <a:t>Purpose of the Study </a:t>
            </a:r>
            <a:endParaRPr lang="en-US" sz="3200" b="1" dirty="0">
              <a:solidFill>
                <a:srgbClr val="800000"/>
              </a:solidFill>
              <a:effectLst>
                <a:outerShdw blurRad="38100" dist="38100" dir="2700000" algn="tl">
                  <a:srgbClr val="DDDDDD"/>
                </a:outerShdw>
              </a:effectLst>
              <a:latin typeface="Gill Sans"/>
              <a:cs typeface="Gill Sans"/>
            </a:endParaRPr>
          </a:p>
        </p:txBody>
      </p:sp>
      <p:sp>
        <p:nvSpPr>
          <p:cNvPr id="5" name="Content Placeholder 4"/>
          <p:cNvSpPr>
            <a:spLocks noGrp="1"/>
          </p:cNvSpPr>
          <p:nvPr>
            <p:ph idx="1"/>
          </p:nvPr>
        </p:nvSpPr>
        <p:spPr/>
        <p:txBody>
          <a:bodyPr>
            <a:normAutofit lnSpcReduction="10000"/>
          </a:bodyPr>
          <a:lstStyle/>
          <a:p>
            <a:r>
              <a:rPr lang="en-US" dirty="0"/>
              <a:t>The study provides empirically derived benchmarking data for external providers of EAP services.  </a:t>
            </a:r>
            <a:endParaRPr lang="en-US" dirty="0" smtClean="0"/>
          </a:p>
          <a:p>
            <a:r>
              <a:rPr lang="en-US" dirty="0" smtClean="0"/>
              <a:t>It </a:t>
            </a:r>
            <a:r>
              <a:rPr lang="en-US" dirty="0"/>
              <a:t>addresses many of the key metrics and characteristics that define the external EAP </a:t>
            </a:r>
            <a:r>
              <a:rPr lang="en-US" dirty="0" smtClean="0"/>
              <a:t>field.  It also explores business practices.  </a:t>
            </a:r>
          </a:p>
          <a:p>
            <a:r>
              <a:rPr lang="en-US" dirty="0"/>
              <a:t>This study is the first to provide publicly available benchmarking information based on </a:t>
            </a:r>
            <a:r>
              <a:rPr lang="en-US" dirty="0" smtClean="0"/>
              <a:t> </a:t>
            </a:r>
            <a:r>
              <a:rPr lang="en-US" dirty="0"/>
              <a:t>a large and diverse sample of providers. </a:t>
            </a:r>
          </a:p>
        </p:txBody>
      </p:sp>
      <p:sp>
        <p:nvSpPr>
          <p:cNvPr id="4" name="Slide Number Placeholder 3"/>
          <p:cNvSpPr>
            <a:spLocks noGrp="1"/>
          </p:cNvSpPr>
          <p:nvPr>
            <p:ph type="sldNum" sz="quarter" idx="12"/>
          </p:nvPr>
        </p:nvSpPr>
        <p:spPr/>
        <p:txBody>
          <a:bodyPr/>
          <a:lstStyle/>
          <a:p>
            <a:fld id="{B8D52518-472C-CE45-A51C-3AA0691B0616}" type="slidenum">
              <a:rPr lang="en-US" smtClean="0"/>
              <a:pPr/>
              <a:t>6</a:t>
            </a:fld>
            <a:endParaRPr lang="en-US" dirty="0"/>
          </a:p>
        </p:txBody>
      </p:sp>
    </p:spTree>
    <p:extLst>
      <p:ext uri="{BB962C8B-B14F-4D97-AF65-F5344CB8AC3E}">
        <p14:creationId xmlns:p14="http://schemas.microsoft.com/office/powerpoint/2010/main" val="3056979129"/>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0"/>
            <a:ext cx="8229600" cy="1143000"/>
          </a:xfrm>
        </p:spPr>
        <p:txBody>
          <a:bodyPr>
            <a:normAutofit fontScale="90000"/>
          </a:bodyPr>
          <a:lstStyle/>
          <a:p>
            <a:r>
              <a:rPr lang="en-US" b="1" dirty="0" smtClean="0">
                <a:solidFill>
                  <a:srgbClr val="800000"/>
                </a:solidFill>
                <a:latin typeface="Gill Sans"/>
                <a:cs typeface="Gill Sans"/>
              </a:rPr>
              <a:t>Results – Part 7</a:t>
            </a:r>
            <a:br>
              <a:rPr lang="en-US" b="1" dirty="0" smtClean="0">
                <a:solidFill>
                  <a:srgbClr val="800000"/>
                </a:solidFill>
                <a:latin typeface="Gill Sans"/>
                <a:cs typeface="Gill Sans"/>
              </a:rPr>
            </a:br>
            <a:r>
              <a:rPr lang="en-US" b="1" dirty="0" smtClean="0">
                <a:solidFill>
                  <a:srgbClr val="800000"/>
                </a:solidFill>
                <a:latin typeface="Gill Sans"/>
                <a:cs typeface="Gill Sans"/>
              </a:rPr>
              <a:t/>
            </a:r>
            <a:br>
              <a:rPr lang="en-US" b="1" dirty="0" smtClean="0">
                <a:solidFill>
                  <a:srgbClr val="800000"/>
                </a:solidFill>
                <a:latin typeface="Gill Sans"/>
                <a:cs typeface="Gill Sans"/>
              </a:rPr>
            </a:br>
            <a:r>
              <a:rPr lang="en-US" sz="6000" b="1" dirty="0" smtClean="0">
                <a:solidFill>
                  <a:srgbClr val="800000"/>
                </a:solidFill>
                <a:latin typeface="Gill Sans"/>
                <a:cs typeface="Gill Sans"/>
              </a:rPr>
              <a:t>Utilization Metrics</a:t>
            </a:r>
            <a:r>
              <a:rPr lang="en-US" b="1" dirty="0" smtClean="0">
                <a:solidFill>
                  <a:srgbClr val="800000"/>
                </a:solidFill>
                <a:latin typeface="Gill Sans"/>
                <a:cs typeface="Gill Sans"/>
              </a:rPr>
              <a:t/>
            </a:r>
            <a:br>
              <a:rPr lang="en-US" b="1" dirty="0" smtClean="0">
                <a:solidFill>
                  <a:srgbClr val="800000"/>
                </a:solidFill>
                <a:latin typeface="Gill Sans"/>
                <a:cs typeface="Gill Sans"/>
              </a:rPr>
            </a:br>
            <a:endParaRPr lang="en-US" sz="2200" dirty="0"/>
          </a:p>
        </p:txBody>
      </p:sp>
      <p:sp>
        <p:nvSpPr>
          <p:cNvPr id="5" name="Slide Number Placeholder 4"/>
          <p:cNvSpPr>
            <a:spLocks noGrp="1"/>
          </p:cNvSpPr>
          <p:nvPr>
            <p:ph type="sldNum" sz="quarter" idx="12"/>
          </p:nvPr>
        </p:nvSpPr>
        <p:spPr/>
        <p:txBody>
          <a:bodyPr/>
          <a:lstStyle/>
          <a:p>
            <a:fld id="{B8D52518-472C-CE45-A51C-3AA0691B0616}" type="slidenum">
              <a:rPr lang="en-US" smtClean="0"/>
              <a:pPr/>
              <a:t>60</a:t>
            </a:fld>
            <a:endParaRPr lang="en-US" dirty="0"/>
          </a:p>
        </p:txBody>
      </p:sp>
      <p:sp>
        <p:nvSpPr>
          <p:cNvPr id="4" name="Rectangle 3"/>
          <p:cNvSpPr/>
          <p:nvPr/>
        </p:nvSpPr>
        <p:spPr>
          <a:xfrm>
            <a:off x="990600" y="3810000"/>
            <a:ext cx="7315200" cy="1569660"/>
          </a:xfrm>
          <a:prstGeom prst="rect">
            <a:avLst/>
          </a:prstGeom>
        </p:spPr>
        <p:txBody>
          <a:bodyPr wrap="square">
            <a:spAutoFit/>
          </a:bodyPr>
          <a:lstStyle/>
          <a:p>
            <a:r>
              <a:rPr lang="en-US" dirty="0" smtClean="0"/>
              <a:t>RQ7. Utilization </a:t>
            </a:r>
            <a:r>
              <a:rPr lang="en-US" dirty="0"/>
              <a:t>Rates – What is the level of utilization for EAP counseling, EAP organizational and work/life services provided by external EAP vendors? </a:t>
            </a:r>
          </a:p>
        </p:txBody>
      </p:sp>
    </p:spTree>
    <p:extLst>
      <p:ext uri="{BB962C8B-B14F-4D97-AF65-F5344CB8AC3E}">
        <p14:creationId xmlns:p14="http://schemas.microsoft.com/office/powerpoint/2010/main" val="493268544"/>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r>
              <a:rPr lang="en-US" dirty="0">
                <a:latin typeface="Gill Sans"/>
                <a:cs typeface="Gill Sans"/>
              </a:rPr>
              <a:t>The most conservative utilization rate is the number of </a:t>
            </a:r>
            <a:r>
              <a:rPr lang="en-US" dirty="0" smtClean="0">
                <a:latin typeface="Gill Sans"/>
                <a:cs typeface="Gill Sans"/>
              </a:rPr>
              <a:t>individuals (cases) who </a:t>
            </a:r>
            <a:r>
              <a:rPr lang="en-US" dirty="0">
                <a:latin typeface="Gill Sans"/>
                <a:cs typeface="Gill Sans"/>
              </a:rPr>
              <a:t>used the EAP for personal counseling relative to the entire population of covered employees </a:t>
            </a:r>
            <a:r>
              <a:rPr lang="en-US" dirty="0" smtClean="0">
                <a:latin typeface="Gill Sans"/>
                <a:cs typeface="Gill Sans"/>
              </a:rPr>
              <a:t>with </a:t>
            </a:r>
            <a:r>
              <a:rPr lang="en-US" dirty="0">
                <a:latin typeface="Gill Sans"/>
                <a:cs typeface="Gill Sans"/>
              </a:rPr>
              <a:t>access to the </a:t>
            </a:r>
            <a:r>
              <a:rPr lang="en-US" dirty="0" smtClean="0">
                <a:latin typeface="Gill Sans"/>
                <a:cs typeface="Gill Sans"/>
              </a:rPr>
              <a:t>service.</a:t>
            </a:r>
          </a:p>
          <a:p>
            <a:r>
              <a:rPr lang="en-US" dirty="0" smtClean="0">
                <a:latin typeface="Gill Sans"/>
                <a:cs typeface="Gill Sans"/>
              </a:rPr>
              <a:t>Other </a:t>
            </a:r>
            <a:r>
              <a:rPr lang="en-US" dirty="0">
                <a:latin typeface="Gill Sans"/>
                <a:cs typeface="Gill Sans"/>
              </a:rPr>
              <a:t>usage rates examine the level of counseling services provided (units of counseling sessions), the level of organizational services provided, the level of work/life services provided, and </a:t>
            </a:r>
            <a:r>
              <a:rPr lang="en-US" dirty="0" smtClean="0">
                <a:latin typeface="Gill Sans"/>
                <a:cs typeface="Gill Sans"/>
              </a:rPr>
              <a:t>various combinations </a:t>
            </a:r>
            <a:r>
              <a:rPr lang="en-US" dirty="0">
                <a:latin typeface="Gill Sans"/>
                <a:cs typeface="Gill Sans"/>
              </a:rPr>
              <a:t>of these </a:t>
            </a:r>
            <a:r>
              <a:rPr lang="en-US" dirty="0" smtClean="0">
                <a:latin typeface="Gill Sans"/>
                <a:cs typeface="Gill Sans"/>
              </a:rPr>
              <a:t>services compared to the entire covered employee population.  </a:t>
            </a:r>
            <a:endParaRPr lang="en-US" dirty="0">
              <a:latin typeface="Gill Sans"/>
              <a:cs typeface="Gill Sans"/>
            </a:endParaRPr>
          </a:p>
        </p:txBody>
      </p:sp>
      <p:sp>
        <p:nvSpPr>
          <p:cNvPr id="4" name="Slide Number Placeholder 3"/>
          <p:cNvSpPr>
            <a:spLocks noGrp="1"/>
          </p:cNvSpPr>
          <p:nvPr>
            <p:ph type="sldNum" sz="quarter" idx="12"/>
          </p:nvPr>
        </p:nvSpPr>
        <p:spPr/>
        <p:txBody>
          <a:bodyPr/>
          <a:lstStyle/>
          <a:p>
            <a:fld id="{B8D52518-472C-CE45-A51C-3AA0691B0616}" type="slidenum">
              <a:rPr lang="en-US" smtClean="0"/>
              <a:pPr/>
              <a:t>61</a:t>
            </a:fld>
            <a:endParaRPr lang="en-US" dirty="0"/>
          </a:p>
        </p:txBody>
      </p:sp>
      <p:sp>
        <p:nvSpPr>
          <p:cNvPr id="6" name="Title 1"/>
          <p:cNvSpPr>
            <a:spLocks noGrp="1"/>
          </p:cNvSpPr>
          <p:nvPr>
            <p:ph type="title"/>
          </p:nvPr>
        </p:nvSpPr>
        <p:spPr>
          <a:xfrm>
            <a:off x="457200" y="304800"/>
            <a:ext cx="8229600" cy="1143000"/>
          </a:xfrm>
        </p:spPr>
        <p:txBody>
          <a:bodyPr>
            <a:normAutofit/>
          </a:bodyPr>
          <a:lstStyle/>
          <a:p>
            <a:r>
              <a:rPr lang="en-US" sz="3200" b="1" dirty="0" smtClean="0">
                <a:solidFill>
                  <a:srgbClr val="800000"/>
                </a:solidFill>
                <a:latin typeface="Gill Sans"/>
                <a:cs typeface="Gill Sans"/>
              </a:rPr>
              <a:t>Utilization Rates Defined</a:t>
            </a:r>
            <a:endParaRPr lang="en-US" sz="3200" b="1" dirty="0"/>
          </a:p>
        </p:txBody>
      </p:sp>
    </p:spTree>
    <p:extLst>
      <p:ext uri="{BB962C8B-B14F-4D97-AF65-F5344CB8AC3E}">
        <p14:creationId xmlns:p14="http://schemas.microsoft.com/office/powerpoint/2010/main" val="1127043503"/>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r>
              <a:rPr lang="en-US" dirty="0"/>
              <a:t>The CCR is calculated by dividing the total number of counselor cases by the total number of covered employees and then multiplying this figure by 100.  </a:t>
            </a:r>
            <a:endParaRPr lang="en-US" dirty="0" smtClean="0"/>
          </a:p>
          <a:p>
            <a:r>
              <a:rPr lang="en-US" b="1" dirty="0" smtClean="0"/>
              <a:t>Mean = 4.5 </a:t>
            </a:r>
          </a:p>
          <a:p>
            <a:r>
              <a:rPr lang="en-US" dirty="0" smtClean="0"/>
              <a:t>On average, there were 4.5 people who had used the EAP for counseling per year per every 100 covered employees.</a:t>
            </a:r>
          </a:p>
          <a:p>
            <a:r>
              <a:rPr lang="en-US" dirty="0" smtClean="0"/>
              <a:t>Median = 3.6</a:t>
            </a:r>
          </a:p>
          <a:p>
            <a:r>
              <a:rPr lang="en-US" dirty="0" smtClean="0"/>
              <a:t>Range = 0.1 - 15.6 </a:t>
            </a:r>
            <a:endParaRPr lang="en-US" dirty="0">
              <a:latin typeface="Gill Sans"/>
              <a:cs typeface="Gill Sans"/>
            </a:endParaRPr>
          </a:p>
        </p:txBody>
      </p:sp>
      <p:sp>
        <p:nvSpPr>
          <p:cNvPr id="4" name="Slide Number Placeholder 3"/>
          <p:cNvSpPr>
            <a:spLocks noGrp="1"/>
          </p:cNvSpPr>
          <p:nvPr>
            <p:ph type="sldNum" sz="quarter" idx="12"/>
          </p:nvPr>
        </p:nvSpPr>
        <p:spPr/>
        <p:txBody>
          <a:bodyPr/>
          <a:lstStyle/>
          <a:p>
            <a:fld id="{B8D52518-472C-CE45-A51C-3AA0691B0616}" type="slidenum">
              <a:rPr lang="en-US" smtClean="0"/>
              <a:pPr/>
              <a:t>62</a:t>
            </a:fld>
            <a:endParaRPr lang="en-US" dirty="0"/>
          </a:p>
        </p:txBody>
      </p:sp>
      <p:sp>
        <p:nvSpPr>
          <p:cNvPr id="6" name="Title 1"/>
          <p:cNvSpPr>
            <a:spLocks noGrp="1"/>
          </p:cNvSpPr>
          <p:nvPr>
            <p:ph type="title"/>
          </p:nvPr>
        </p:nvSpPr>
        <p:spPr>
          <a:xfrm>
            <a:off x="457200" y="304800"/>
            <a:ext cx="8229600" cy="1143000"/>
          </a:xfrm>
        </p:spPr>
        <p:txBody>
          <a:bodyPr>
            <a:normAutofit/>
          </a:bodyPr>
          <a:lstStyle/>
          <a:p>
            <a:r>
              <a:rPr lang="en-US" sz="3200" b="1" dirty="0" smtClean="0">
                <a:solidFill>
                  <a:srgbClr val="800000"/>
                </a:solidFill>
                <a:latin typeface="Gill Sans"/>
                <a:cs typeface="Gill Sans"/>
              </a:rPr>
              <a:t>Utilization Rate 1:  </a:t>
            </a:r>
            <a:br>
              <a:rPr lang="en-US" sz="3200" b="1" dirty="0" smtClean="0">
                <a:solidFill>
                  <a:srgbClr val="800000"/>
                </a:solidFill>
                <a:latin typeface="Gill Sans"/>
                <a:cs typeface="Gill Sans"/>
              </a:rPr>
            </a:br>
            <a:r>
              <a:rPr lang="en-US" sz="3200" b="1" dirty="0" smtClean="0">
                <a:solidFill>
                  <a:srgbClr val="800000"/>
                </a:solidFill>
                <a:latin typeface="Gill Sans"/>
                <a:cs typeface="Gill Sans"/>
              </a:rPr>
              <a:t>EAP Counselor Cases</a:t>
            </a:r>
            <a:endParaRPr lang="en-US" sz="3200" b="1" dirty="0"/>
          </a:p>
        </p:txBody>
      </p:sp>
      <p:sp>
        <p:nvSpPr>
          <p:cNvPr id="5" name="Title 1"/>
          <p:cNvSpPr txBox="1">
            <a:spLocks/>
          </p:cNvSpPr>
          <p:nvPr/>
        </p:nvSpPr>
        <p:spPr>
          <a:xfrm>
            <a:off x="152400" y="6172200"/>
            <a:ext cx="2438400" cy="549276"/>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800" dirty="0" smtClean="0">
                <a:solidFill>
                  <a:srgbClr val="800000"/>
                </a:solidFill>
                <a:latin typeface="Gill Sans"/>
                <a:cs typeface="Gill Sans"/>
              </a:rPr>
              <a:t>(n = 48)</a:t>
            </a:r>
            <a:endParaRPr lang="en-US" sz="1800" dirty="0"/>
          </a:p>
        </p:txBody>
      </p:sp>
    </p:spTree>
    <p:extLst>
      <p:ext uri="{BB962C8B-B14F-4D97-AF65-F5344CB8AC3E}">
        <p14:creationId xmlns:p14="http://schemas.microsoft.com/office/powerpoint/2010/main" val="2532852006"/>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8D52518-472C-CE45-A51C-3AA0691B0616}" type="slidenum">
              <a:rPr lang="en-US" smtClean="0"/>
              <a:pPr/>
              <a:t>63</a:t>
            </a:fld>
            <a:endParaRPr lang="en-US" dirty="0"/>
          </a:p>
        </p:txBody>
      </p:sp>
      <p:sp>
        <p:nvSpPr>
          <p:cNvPr id="7" name="Title 1"/>
          <p:cNvSpPr txBox="1">
            <a:spLocks/>
          </p:cNvSpPr>
          <p:nvPr/>
        </p:nvSpPr>
        <p:spPr>
          <a:xfrm>
            <a:off x="457200" y="260351"/>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b="1" dirty="0" smtClean="0">
                <a:solidFill>
                  <a:srgbClr val="800000"/>
                </a:solidFill>
                <a:latin typeface="Gill Sans"/>
                <a:cs typeface="Gill Sans"/>
              </a:rPr>
              <a:t>Utilization Rate 1:  </a:t>
            </a:r>
            <a:br>
              <a:rPr lang="en-US" sz="3200" b="1" dirty="0" smtClean="0">
                <a:solidFill>
                  <a:srgbClr val="800000"/>
                </a:solidFill>
                <a:latin typeface="Gill Sans"/>
                <a:cs typeface="Gill Sans"/>
              </a:rPr>
            </a:br>
            <a:r>
              <a:rPr lang="en-US" sz="3200" b="1" dirty="0" smtClean="0">
                <a:solidFill>
                  <a:srgbClr val="800000"/>
                </a:solidFill>
                <a:latin typeface="Gill Sans"/>
                <a:cs typeface="Gill Sans"/>
              </a:rPr>
              <a:t>Variability in EAP Counselor Cases</a:t>
            </a:r>
            <a:endParaRPr lang="en-US" sz="3200" b="1" dirty="0"/>
          </a:p>
        </p:txBody>
      </p:sp>
      <p:pic>
        <p:nvPicPr>
          <p:cNvPr id="2" name="Picture 1"/>
          <p:cNvPicPr>
            <a:picLocks noChangeAspect="1"/>
          </p:cNvPicPr>
          <p:nvPr/>
        </p:nvPicPr>
        <p:blipFill>
          <a:blip r:embed="rId2"/>
          <a:stretch>
            <a:fillRect/>
          </a:stretch>
        </p:blipFill>
        <p:spPr>
          <a:xfrm>
            <a:off x="1828800" y="1403351"/>
            <a:ext cx="6181423" cy="4953000"/>
          </a:xfrm>
          <a:prstGeom prst="rect">
            <a:avLst/>
          </a:prstGeom>
        </p:spPr>
      </p:pic>
    </p:spTree>
    <p:extLst>
      <p:ext uri="{BB962C8B-B14F-4D97-AF65-F5344CB8AC3E}">
        <p14:creationId xmlns:p14="http://schemas.microsoft.com/office/powerpoint/2010/main" val="327235312"/>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8D52518-472C-CE45-A51C-3AA0691B0616}" type="slidenum">
              <a:rPr lang="en-US" smtClean="0"/>
              <a:pPr/>
              <a:t>64</a:t>
            </a:fld>
            <a:endParaRPr lang="en-US" dirty="0"/>
          </a:p>
        </p:txBody>
      </p:sp>
      <p:sp>
        <p:nvSpPr>
          <p:cNvPr id="6" name="Title 1"/>
          <p:cNvSpPr>
            <a:spLocks noGrp="1"/>
          </p:cNvSpPr>
          <p:nvPr>
            <p:ph type="title"/>
          </p:nvPr>
        </p:nvSpPr>
        <p:spPr>
          <a:xfrm>
            <a:off x="990600" y="76200"/>
            <a:ext cx="8153400" cy="1143000"/>
          </a:xfrm>
        </p:spPr>
        <p:txBody>
          <a:bodyPr>
            <a:normAutofit/>
          </a:bodyPr>
          <a:lstStyle/>
          <a:p>
            <a:pPr algn="ctr"/>
            <a:r>
              <a:rPr lang="en-US" sz="3200" dirty="0" smtClean="0">
                <a:solidFill>
                  <a:srgbClr val="800000"/>
                </a:solidFill>
                <a:latin typeface="Gill Sans"/>
                <a:cs typeface="Gill Sans"/>
              </a:rPr>
              <a:t>Benchmark Utilization Rate for  </a:t>
            </a:r>
            <a:br>
              <a:rPr lang="en-US" sz="3200" dirty="0" smtClean="0">
                <a:solidFill>
                  <a:srgbClr val="800000"/>
                </a:solidFill>
                <a:latin typeface="Gill Sans"/>
                <a:cs typeface="Gill Sans"/>
              </a:rPr>
            </a:br>
            <a:r>
              <a:rPr lang="en-US" sz="3200" dirty="0" smtClean="0">
                <a:solidFill>
                  <a:srgbClr val="800000"/>
                </a:solidFill>
                <a:latin typeface="Gill Sans"/>
                <a:cs typeface="Gill Sans"/>
              </a:rPr>
              <a:t>EAP Counselor Cases</a:t>
            </a:r>
            <a:endParaRPr lang="en-US" sz="3200" dirty="0"/>
          </a:p>
        </p:txBody>
      </p:sp>
      <p:graphicFrame>
        <p:nvGraphicFramePr>
          <p:cNvPr id="11" name="Content Placeholder 10"/>
          <p:cNvGraphicFramePr>
            <a:graphicFrameLocks noGrp="1"/>
          </p:cNvGraphicFramePr>
          <p:nvPr>
            <p:ph idx="1"/>
            <p:extLst>
              <p:ext uri="{D42A27DB-BD31-4B8C-83A1-F6EECF244321}">
                <p14:modId xmlns:p14="http://schemas.microsoft.com/office/powerpoint/2010/main" val="676477632"/>
              </p:ext>
            </p:extLst>
          </p:nvPr>
        </p:nvGraphicFramePr>
        <p:xfrm>
          <a:off x="3048000" y="2133600"/>
          <a:ext cx="3975100" cy="3657600"/>
        </p:xfrm>
        <a:graphic>
          <a:graphicData uri="http://schemas.openxmlformats.org/drawingml/2006/table">
            <a:tbl>
              <a:tblPr firstRow="1" bandRow="1">
                <a:tableStyleId>{2D5ABB26-0587-4C30-8999-92F81FD0307C}</a:tableStyleId>
              </a:tblPr>
              <a:tblGrid>
                <a:gridCol w="397510"/>
                <a:gridCol w="397510"/>
                <a:gridCol w="397510"/>
                <a:gridCol w="397510"/>
                <a:gridCol w="397510"/>
                <a:gridCol w="397510"/>
                <a:gridCol w="358140"/>
                <a:gridCol w="436880"/>
                <a:gridCol w="397510"/>
                <a:gridCol w="397510"/>
              </a:tblGrid>
              <a:tr h="358140">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58140">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58140">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58140">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58140">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58140">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58140">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58140">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58140">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1"/>
                    </a:solidFill>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1"/>
                    </a:solidFill>
                  </a:tcPr>
                </a:tc>
              </a:tr>
              <a:tr h="358140">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00"/>
                    </a:solidFill>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00"/>
                    </a:solidFill>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00"/>
                    </a:solidFill>
                  </a:tcPr>
                </a:tc>
              </a:tr>
            </a:tbl>
          </a:graphicData>
        </a:graphic>
      </p:graphicFrame>
      <p:sp>
        <p:nvSpPr>
          <p:cNvPr id="12" name="TextBox 11"/>
          <p:cNvSpPr txBox="1"/>
          <p:nvPr/>
        </p:nvSpPr>
        <p:spPr>
          <a:xfrm>
            <a:off x="3733800" y="5867400"/>
            <a:ext cx="2477060" cy="461665"/>
          </a:xfrm>
          <a:prstGeom prst="rect">
            <a:avLst/>
          </a:prstGeom>
          <a:noFill/>
        </p:spPr>
        <p:txBody>
          <a:bodyPr wrap="none" rtlCol="0">
            <a:spAutoFit/>
          </a:bodyPr>
          <a:lstStyle/>
          <a:p>
            <a:r>
              <a:rPr lang="en-US" dirty="0" smtClean="0"/>
              <a:t>Use rate of 4.5%</a:t>
            </a:r>
            <a:endParaRPr lang="en-US" dirty="0"/>
          </a:p>
        </p:txBody>
      </p:sp>
      <p:sp>
        <p:nvSpPr>
          <p:cNvPr id="13" name="TextBox 12"/>
          <p:cNvSpPr txBox="1"/>
          <p:nvPr/>
        </p:nvSpPr>
        <p:spPr>
          <a:xfrm>
            <a:off x="2819400" y="1371600"/>
            <a:ext cx="4478660" cy="461665"/>
          </a:xfrm>
          <a:prstGeom prst="rect">
            <a:avLst/>
          </a:prstGeom>
          <a:noFill/>
        </p:spPr>
        <p:txBody>
          <a:bodyPr wrap="none" rtlCol="0">
            <a:spAutoFit/>
          </a:bodyPr>
          <a:lstStyle/>
          <a:p>
            <a:r>
              <a:rPr lang="en-US" dirty="0" smtClean="0"/>
              <a:t>Box is 100 Covered Employees</a:t>
            </a:r>
            <a:endParaRPr lang="en-US" dirty="0"/>
          </a:p>
        </p:txBody>
      </p:sp>
    </p:spTree>
    <p:extLst>
      <p:ext uri="{BB962C8B-B14F-4D97-AF65-F5344CB8AC3E}">
        <p14:creationId xmlns:p14="http://schemas.microsoft.com/office/powerpoint/2010/main" val="3147201895"/>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r>
              <a:rPr lang="en-US" dirty="0" smtClean="0"/>
              <a:t>This rate is </a:t>
            </a:r>
            <a:r>
              <a:rPr lang="en-US" dirty="0"/>
              <a:t>calculated by dividing the total number of </a:t>
            </a:r>
            <a:r>
              <a:rPr lang="en-US" dirty="0" smtClean="0"/>
              <a:t>counseling sessions provided by </a:t>
            </a:r>
            <a:r>
              <a:rPr lang="en-US" dirty="0"/>
              <a:t>the total number of covered employees and then multiplying this figure by 100. </a:t>
            </a:r>
            <a:endParaRPr lang="en-US" dirty="0" smtClean="0"/>
          </a:p>
          <a:p>
            <a:r>
              <a:rPr lang="en-US" b="1" dirty="0" smtClean="0"/>
              <a:t>Mean = 11.0</a:t>
            </a:r>
          </a:p>
          <a:p>
            <a:r>
              <a:rPr lang="en-US" dirty="0"/>
              <a:t>O</a:t>
            </a:r>
            <a:r>
              <a:rPr lang="en-US" dirty="0" smtClean="0"/>
              <a:t>n average, there were 11.0EAP counseling sessions (units of service) delivered per year for every 100 covered employees.</a:t>
            </a:r>
          </a:p>
          <a:p>
            <a:r>
              <a:rPr lang="en-US" dirty="0" smtClean="0"/>
              <a:t>Median = 7.9</a:t>
            </a:r>
          </a:p>
          <a:p>
            <a:r>
              <a:rPr lang="en-US" dirty="0" smtClean="0"/>
              <a:t>Range = 0.1 – 44.9</a:t>
            </a:r>
            <a:endParaRPr lang="en-US" dirty="0">
              <a:latin typeface="Gill Sans"/>
              <a:cs typeface="Gill Sans"/>
            </a:endParaRPr>
          </a:p>
        </p:txBody>
      </p:sp>
      <p:sp>
        <p:nvSpPr>
          <p:cNvPr id="4" name="Slide Number Placeholder 3"/>
          <p:cNvSpPr>
            <a:spLocks noGrp="1"/>
          </p:cNvSpPr>
          <p:nvPr>
            <p:ph type="sldNum" sz="quarter" idx="12"/>
          </p:nvPr>
        </p:nvSpPr>
        <p:spPr/>
        <p:txBody>
          <a:bodyPr/>
          <a:lstStyle/>
          <a:p>
            <a:fld id="{B8D52518-472C-CE45-A51C-3AA0691B0616}" type="slidenum">
              <a:rPr lang="en-US" smtClean="0"/>
              <a:pPr/>
              <a:t>65</a:t>
            </a:fld>
            <a:endParaRPr lang="en-US" dirty="0"/>
          </a:p>
        </p:txBody>
      </p:sp>
      <p:sp>
        <p:nvSpPr>
          <p:cNvPr id="6" name="Title 1"/>
          <p:cNvSpPr>
            <a:spLocks noGrp="1"/>
          </p:cNvSpPr>
          <p:nvPr>
            <p:ph type="title"/>
          </p:nvPr>
        </p:nvSpPr>
        <p:spPr>
          <a:xfrm>
            <a:off x="457200" y="304800"/>
            <a:ext cx="8229600" cy="1143000"/>
          </a:xfrm>
        </p:spPr>
        <p:txBody>
          <a:bodyPr>
            <a:normAutofit/>
          </a:bodyPr>
          <a:lstStyle/>
          <a:p>
            <a:r>
              <a:rPr lang="en-US" sz="3200" b="1" dirty="0" smtClean="0">
                <a:solidFill>
                  <a:srgbClr val="800000"/>
                </a:solidFill>
                <a:latin typeface="Gill Sans"/>
                <a:cs typeface="Gill Sans"/>
              </a:rPr>
              <a:t>Utilization Rate 2:  </a:t>
            </a:r>
            <a:br>
              <a:rPr lang="en-US" sz="3200" b="1" dirty="0" smtClean="0">
                <a:solidFill>
                  <a:srgbClr val="800000"/>
                </a:solidFill>
                <a:latin typeface="Gill Sans"/>
                <a:cs typeface="Gill Sans"/>
              </a:rPr>
            </a:br>
            <a:r>
              <a:rPr lang="en-US" sz="3200" b="1" dirty="0" smtClean="0">
                <a:solidFill>
                  <a:srgbClr val="800000"/>
                </a:solidFill>
                <a:latin typeface="Gill Sans"/>
                <a:cs typeface="Gill Sans"/>
              </a:rPr>
              <a:t>EAP Counselor Sessions</a:t>
            </a:r>
            <a:endParaRPr lang="en-US" sz="3200" b="1" dirty="0"/>
          </a:p>
        </p:txBody>
      </p:sp>
      <p:sp>
        <p:nvSpPr>
          <p:cNvPr id="5" name="Title 1"/>
          <p:cNvSpPr txBox="1">
            <a:spLocks/>
          </p:cNvSpPr>
          <p:nvPr/>
        </p:nvSpPr>
        <p:spPr>
          <a:xfrm>
            <a:off x="152400" y="6172200"/>
            <a:ext cx="2438400" cy="549276"/>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800" dirty="0" smtClean="0">
                <a:solidFill>
                  <a:srgbClr val="800000"/>
                </a:solidFill>
                <a:latin typeface="Gill Sans"/>
                <a:cs typeface="Gill Sans"/>
              </a:rPr>
              <a:t>(n = 43)</a:t>
            </a:r>
            <a:endParaRPr lang="en-US" sz="1800" dirty="0"/>
          </a:p>
        </p:txBody>
      </p:sp>
    </p:spTree>
    <p:extLst>
      <p:ext uri="{BB962C8B-B14F-4D97-AF65-F5344CB8AC3E}">
        <p14:creationId xmlns:p14="http://schemas.microsoft.com/office/powerpoint/2010/main" val="2712668063"/>
      </p:ext>
    </p:ext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8D52518-472C-CE45-A51C-3AA0691B0616}" type="slidenum">
              <a:rPr lang="en-US" smtClean="0"/>
              <a:pPr/>
              <a:t>66</a:t>
            </a:fld>
            <a:endParaRPr lang="en-US" dirty="0"/>
          </a:p>
        </p:txBody>
      </p:sp>
      <p:sp>
        <p:nvSpPr>
          <p:cNvPr id="7" name="Title 1"/>
          <p:cNvSpPr txBox="1">
            <a:spLocks/>
          </p:cNvSpPr>
          <p:nvPr/>
        </p:nvSpPr>
        <p:spPr>
          <a:xfrm>
            <a:off x="419600" y="381000"/>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b="1" dirty="0" smtClean="0">
                <a:solidFill>
                  <a:srgbClr val="800000"/>
                </a:solidFill>
                <a:latin typeface="Gill Sans"/>
                <a:cs typeface="Gill Sans"/>
              </a:rPr>
              <a:t>Utilization Rate 2:  </a:t>
            </a:r>
            <a:br>
              <a:rPr lang="en-US" sz="3200" b="1" dirty="0" smtClean="0">
                <a:solidFill>
                  <a:srgbClr val="800000"/>
                </a:solidFill>
                <a:latin typeface="Gill Sans"/>
                <a:cs typeface="Gill Sans"/>
              </a:rPr>
            </a:br>
            <a:r>
              <a:rPr lang="en-US" sz="3200" b="1" dirty="0" smtClean="0">
                <a:solidFill>
                  <a:srgbClr val="800000"/>
                </a:solidFill>
                <a:latin typeface="Gill Sans"/>
                <a:cs typeface="Gill Sans"/>
              </a:rPr>
              <a:t>Variability in EAP Counselor Sessions</a:t>
            </a:r>
            <a:endParaRPr lang="en-US" sz="3200" b="1" dirty="0"/>
          </a:p>
        </p:txBody>
      </p:sp>
      <p:pic>
        <p:nvPicPr>
          <p:cNvPr id="8" name="Picture 7"/>
          <p:cNvPicPr>
            <a:picLocks noChangeAspect="1"/>
          </p:cNvPicPr>
          <p:nvPr/>
        </p:nvPicPr>
        <p:blipFill>
          <a:blip r:embed="rId2"/>
          <a:stretch>
            <a:fillRect/>
          </a:stretch>
        </p:blipFill>
        <p:spPr>
          <a:xfrm>
            <a:off x="1905000" y="1676400"/>
            <a:ext cx="5610830" cy="4495800"/>
          </a:xfrm>
          <a:prstGeom prst="rect">
            <a:avLst/>
          </a:prstGeom>
        </p:spPr>
      </p:pic>
    </p:spTree>
    <p:extLst>
      <p:ext uri="{BB962C8B-B14F-4D97-AF65-F5344CB8AC3E}">
        <p14:creationId xmlns:p14="http://schemas.microsoft.com/office/powerpoint/2010/main" val="4039748585"/>
      </p:ext>
    </p:extLst>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320"/>
            <a:ext cx="9144000" cy="1143000"/>
          </a:xfrm>
        </p:spPr>
        <p:txBody>
          <a:bodyPr>
            <a:normAutofit/>
          </a:bodyPr>
          <a:lstStyle/>
          <a:p>
            <a:pPr algn="ctr"/>
            <a:r>
              <a:rPr lang="en-US" sz="3200" dirty="0" smtClean="0">
                <a:solidFill>
                  <a:srgbClr val="800000"/>
                </a:solidFill>
                <a:latin typeface="Gill Sans"/>
                <a:cs typeface="Gill Sans"/>
              </a:rPr>
              <a:t>Utilization of Non-Counseling Services</a:t>
            </a:r>
            <a:endParaRPr lang="en-US" sz="3200" dirty="0"/>
          </a:p>
        </p:txBody>
      </p:sp>
      <p:sp>
        <p:nvSpPr>
          <p:cNvPr id="4" name="Content Placeholder 3"/>
          <p:cNvSpPr>
            <a:spLocks noGrp="1"/>
          </p:cNvSpPr>
          <p:nvPr>
            <p:ph sz="half" idx="2"/>
          </p:nvPr>
        </p:nvSpPr>
        <p:spPr>
          <a:xfrm>
            <a:off x="990600" y="1524000"/>
            <a:ext cx="4191000" cy="3962399"/>
          </a:xfrm>
        </p:spPr>
        <p:txBody>
          <a:bodyPr>
            <a:noAutofit/>
          </a:bodyPr>
          <a:lstStyle/>
          <a:p>
            <a:pPr marL="0" indent="0">
              <a:buNone/>
            </a:pPr>
            <a:r>
              <a:rPr lang="en-US" b="1" dirty="0" smtClean="0">
                <a:latin typeface="Gill Sans"/>
                <a:cs typeface="Gill Sans"/>
              </a:rPr>
              <a:t>EAP Organizational Services:</a:t>
            </a:r>
            <a:endParaRPr lang="en-US" b="1" dirty="0">
              <a:latin typeface="Gill Sans"/>
              <a:cs typeface="Gill Sans"/>
            </a:endParaRPr>
          </a:p>
          <a:p>
            <a:r>
              <a:rPr lang="en-US" sz="2400" dirty="0"/>
              <a:t>Management consultations </a:t>
            </a:r>
            <a:endParaRPr lang="en-US" sz="2400" dirty="0" smtClean="0"/>
          </a:p>
          <a:p>
            <a:r>
              <a:rPr lang="en-US" sz="2400" dirty="0"/>
              <a:t>Crisis incident responses </a:t>
            </a:r>
          </a:p>
          <a:p>
            <a:r>
              <a:rPr lang="en-US" sz="2400" dirty="0" smtClean="0"/>
              <a:t>Topic</a:t>
            </a:r>
            <a:r>
              <a:rPr lang="en-US" sz="2400" dirty="0"/>
              <a:t>-specific trainings </a:t>
            </a:r>
            <a:endParaRPr lang="en-US" sz="2400" dirty="0" smtClean="0"/>
          </a:p>
          <a:p>
            <a:r>
              <a:rPr lang="en-US" sz="2400" dirty="0" smtClean="0"/>
              <a:t>Employee </a:t>
            </a:r>
            <a:r>
              <a:rPr lang="en-US" sz="2400" dirty="0"/>
              <a:t>orientations </a:t>
            </a:r>
            <a:endParaRPr lang="en-US" sz="2400" dirty="0" smtClean="0"/>
          </a:p>
          <a:p>
            <a:r>
              <a:rPr lang="en-US" sz="2400" dirty="0" smtClean="0"/>
              <a:t>Supervisor training</a:t>
            </a:r>
            <a:endParaRPr lang="en-US" sz="2400" dirty="0"/>
          </a:p>
        </p:txBody>
      </p:sp>
      <p:sp>
        <p:nvSpPr>
          <p:cNvPr id="5" name="Slide Number Placeholder 4"/>
          <p:cNvSpPr>
            <a:spLocks noGrp="1"/>
          </p:cNvSpPr>
          <p:nvPr>
            <p:ph type="sldNum" sz="quarter" idx="12"/>
          </p:nvPr>
        </p:nvSpPr>
        <p:spPr/>
        <p:txBody>
          <a:bodyPr/>
          <a:lstStyle/>
          <a:p>
            <a:fld id="{B8D52518-472C-CE45-A51C-3AA0691B0616}" type="slidenum">
              <a:rPr lang="en-US" smtClean="0"/>
              <a:pPr/>
              <a:t>67</a:t>
            </a:fld>
            <a:endParaRPr lang="en-US" dirty="0"/>
          </a:p>
        </p:txBody>
      </p:sp>
      <p:sp>
        <p:nvSpPr>
          <p:cNvPr id="7" name="Content Placeholder 3"/>
          <p:cNvSpPr>
            <a:spLocks noGrp="1"/>
          </p:cNvSpPr>
          <p:nvPr>
            <p:ph sz="half" idx="2"/>
          </p:nvPr>
        </p:nvSpPr>
        <p:spPr>
          <a:xfrm>
            <a:off x="5469467" y="1524000"/>
            <a:ext cx="3200400" cy="3962399"/>
          </a:xfrm>
        </p:spPr>
        <p:txBody>
          <a:bodyPr>
            <a:noAutofit/>
          </a:bodyPr>
          <a:lstStyle/>
          <a:p>
            <a:pPr marL="0" indent="0">
              <a:buNone/>
            </a:pPr>
            <a:r>
              <a:rPr lang="en-US" b="1" dirty="0" smtClean="0">
                <a:latin typeface="Gill Sans"/>
                <a:cs typeface="Gill Sans"/>
              </a:rPr>
              <a:t>Work-Life Services:</a:t>
            </a:r>
            <a:endParaRPr lang="en-US" b="1" dirty="0">
              <a:latin typeface="Gill Sans"/>
              <a:cs typeface="Gill Sans"/>
            </a:endParaRPr>
          </a:p>
          <a:p>
            <a:r>
              <a:rPr lang="en-US" sz="2400" dirty="0"/>
              <a:t>Youth and childcare </a:t>
            </a:r>
            <a:endParaRPr lang="en-US" sz="2400" dirty="0" smtClean="0"/>
          </a:p>
          <a:p>
            <a:r>
              <a:rPr lang="en-US" sz="2400" dirty="0" smtClean="0"/>
              <a:t>Adult </a:t>
            </a:r>
            <a:r>
              <a:rPr lang="en-US" sz="2400" dirty="0"/>
              <a:t>and eldercare </a:t>
            </a:r>
            <a:endParaRPr lang="en-US" sz="2400" dirty="0" smtClean="0"/>
          </a:p>
          <a:p>
            <a:r>
              <a:rPr lang="en-US" sz="2400" dirty="0" smtClean="0"/>
              <a:t>Daily life concierge</a:t>
            </a:r>
          </a:p>
          <a:p>
            <a:r>
              <a:rPr lang="en-US" sz="2400" dirty="0" smtClean="0"/>
              <a:t>Other </a:t>
            </a:r>
            <a:r>
              <a:rPr lang="en-US" sz="2400" dirty="0"/>
              <a:t>work/</a:t>
            </a:r>
            <a:r>
              <a:rPr lang="en-US" sz="2400" dirty="0" smtClean="0"/>
              <a:t>life</a:t>
            </a:r>
            <a:endParaRPr lang="en-US" sz="2400" dirty="0"/>
          </a:p>
        </p:txBody>
      </p:sp>
    </p:spTree>
    <p:extLst>
      <p:ext uri="{BB962C8B-B14F-4D97-AF65-F5344CB8AC3E}">
        <p14:creationId xmlns:p14="http://schemas.microsoft.com/office/powerpoint/2010/main" val="1318936806"/>
      </p:ext>
    </p:extLst>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r>
              <a:rPr lang="en-US" dirty="0" smtClean="0"/>
              <a:t>Management consultations (36%)</a:t>
            </a:r>
          </a:p>
          <a:p>
            <a:r>
              <a:rPr lang="en-US" dirty="0" smtClean="0"/>
              <a:t>Topic-specific trainings (27%)</a:t>
            </a:r>
          </a:p>
          <a:p>
            <a:r>
              <a:rPr lang="en-US" dirty="0" smtClean="0"/>
              <a:t>CISD/Crisis incident responses (16%)</a:t>
            </a:r>
          </a:p>
          <a:p>
            <a:r>
              <a:rPr lang="en-US" dirty="0" smtClean="0"/>
              <a:t>Employee orientations on EAP (14%)</a:t>
            </a:r>
          </a:p>
          <a:p>
            <a:r>
              <a:rPr lang="en-US" dirty="0" smtClean="0"/>
              <a:t>Supervisor training sessions (7%)</a:t>
            </a:r>
          </a:p>
          <a:p>
            <a:endParaRPr lang="en-US" dirty="0" smtClean="0"/>
          </a:p>
          <a:p>
            <a:r>
              <a:rPr lang="en-US" dirty="0" smtClean="0"/>
              <a:t>(%) = Each type as percentage of total of all organizational services provided within each vendor and these % then averaged across all vendors.</a:t>
            </a:r>
          </a:p>
        </p:txBody>
      </p:sp>
      <p:sp>
        <p:nvSpPr>
          <p:cNvPr id="4" name="Slide Number Placeholder 3"/>
          <p:cNvSpPr>
            <a:spLocks noGrp="1"/>
          </p:cNvSpPr>
          <p:nvPr>
            <p:ph type="sldNum" sz="quarter" idx="12"/>
          </p:nvPr>
        </p:nvSpPr>
        <p:spPr/>
        <p:txBody>
          <a:bodyPr/>
          <a:lstStyle/>
          <a:p>
            <a:fld id="{B8D52518-472C-CE45-A51C-3AA0691B0616}" type="slidenum">
              <a:rPr lang="en-US" smtClean="0"/>
              <a:pPr/>
              <a:t>68</a:t>
            </a:fld>
            <a:endParaRPr lang="en-US" dirty="0"/>
          </a:p>
        </p:txBody>
      </p:sp>
      <p:sp>
        <p:nvSpPr>
          <p:cNvPr id="6" name="Title 1"/>
          <p:cNvSpPr>
            <a:spLocks noGrp="1"/>
          </p:cNvSpPr>
          <p:nvPr>
            <p:ph type="title"/>
          </p:nvPr>
        </p:nvSpPr>
        <p:spPr>
          <a:xfrm>
            <a:off x="457200" y="304800"/>
            <a:ext cx="8229600" cy="1143000"/>
          </a:xfrm>
        </p:spPr>
        <p:txBody>
          <a:bodyPr>
            <a:normAutofit/>
          </a:bodyPr>
          <a:lstStyle/>
          <a:p>
            <a:r>
              <a:rPr lang="en-US" sz="3200" b="1" dirty="0" smtClean="0">
                <a:solidFill>
                  <a:srgbClr val="800000"/>
                </a:solidFill>
                <a:latin typeface="Gill Sans"/>
                <a:cs typeface="Gill Sans"/>
              </a:rPr>
              <a:t>EAP Organizational Services Mix</a:t>
            </a:r>
            <a:endParaRPr lang="en-US" sz="3200" b="1" dirty="0"/>
          </a:p>
        </p:txBody>
      </p:sp>
      <p:sp>
        <p:nvSpPr>
          <p:cNvPr id="5" name="Title 1"/>
          <p:cNvSpPr txBox="1">
            <a:spLocks/>
          </p:cNvSpPr>
          <p:nvPr/>
        </p:nvSpPr>
        <p:spPr>
          <a:xfrm>
            <a:off x="152400" y="6172200"/>
            <a:ext cx="2438400" cy="549276"/>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800" dirty="0" smtClean="0">
                <a:solidFill>
                  <a:srgbClr val="800000"/>
                </a:solidFill>
                <a:latin typeface="Gill Sans"/>
                <a:cs typeface="Gill Sans"/>
              </a:rPr>
              <a:t>(n = 52)</a:t>
            </a:r>
            <a:endParaRPr lang="en-US" sz="1800" dirty="0"/>
          </a:p>
        </p:txBody>
      </p:sp>
    </p:spTree>
    <p:extLst>
      <p:ext uri="{BB962C8B-B14F-4D97-AF65-F5344CB8AC3E}">
        <p14:creationId xmlns:p14="http://schemas.microsoft.com/office/powerpoint/2010/main" val="319252547"/>
      </p:ext>
    </p:extLst>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r>
              <a:rPr lang="en-US" dirty="0" smtClean="0"/>
              <a:t>This rate is </a:t>
            </a:r>
            <a:r>
              <a:rPr lang="en-US" dirty="0"/>
              <a:t>calculated by dividing the total number of </a:t>
            </a:r>
            <a:r>
              <a:rPr lang="en-US" dirty="0" smtClean="0"/>
              <a:t>all five kinds of EAP organizational services combined by </a:t>
            </a:r>
            <a:r>
              <a:rPr lang="en-US" dirty="0"/>
              <a:t>the total number of covered employees and then multiplying this figure by 100. </a:t>
            </a:r>
            <a:endParaRPr lang="en-US" dirty="0" smtClean="0"/>
          </a:p>
          <a:p>
            <a:r>
              <a:rPr lang="en-US" b="1" dirty="0" smtClean="0"/>
              <a:t>Mean = 1.2</a:t>
            </a:r>
          </a:p>
          <a:p>
            <a:r>
              <a:rPr lang="en-US" dirty="0" smtClean="0"/>
              <a:t>On average, there were 1.2 EAP organizational services delivered per year for every 100 covered employees.</a:t>
            </a:r>
          </a:p>
          <a:p>
            <a:r>
              <a:rPr lang="en-US" dirty="0" smtClean="0"/>
              <a:t>Median = 0.3</a:t>
            </a:r>
          </a:p>
          <a:p>
            <a:r>
              <a:rPr lang="en-US" dirty="0" smtClean="0"/>
              <a:t>Range = 0.1 – 21.3</a:t>
            </a:r>
            <a:endParaRPr lang="en-US" dirty="0">
              <a:latin typeface="Gill Sans"/>
              <a:cs typeface="Gill Sans"/>
            </a:endParaRPr>
          </a:p>
        </p:txBody>
      </p:sp>
      <p:sp>
        <p:nvSpPr>
          <p:cNvPr id="4" name="Slide Number Placeholder 3"/>
          <p:cNvSpPr>
            <a:spLocks noGrp="1"/>
          </p:cNvSpPr>
          <p:nvPr>
            <p:ph type="sldNum" sz="quarter" idx="12"/>
          </p:nvPr>
        </p:nvSpPr>
        <p:spPr/>
        <p:txBody>
          <a:bodyPr/>
          <a:lstStyle/>
          <a:p>
            <a:fld id="{B8D52518-472C-CE45-A51C-3AA0691B0616}" type="slidenum">
              <a:rPr lang="en-US" smtClean="0"/>
              <a:pPr/>
              <a:t>69</a:t>
            </a:fld>
            <a:endParaRPr lang="en-US" dirty="0"/>
          </a:p>
        </p:txBody>
      </p:sp>
      <p:sp>
        <p:nvSpPr>
          <p:cNvPr id="6" name="Title 1"/>
          <p:cNvSpPr>
            <a:spLocks noGrp="1"/>
          </p:cNvSpPr>
          <p:nvPr>
            <p:ph type="title"/>
          </p:nvPr>
        </p:nvSpPr>
        <p:spPr>
          <a:xfrm>
            <a:off x="457200" y="304800"/>
            <a:ext cx="8229600" cy="1143000"/>
          </a:xfrm>
        </p:spPr>
        <p:txBody>
          <a:bodyPr>
            <a:normAutofit/>
          </a:bodyPr>
          <a:lstStyle/>
          <a:p>
            <a:r>
              <a:rPr lang="en-US" sz="3200" b="1" dirty="0" smtClean="0">
                <a:solidFill>
                  <a:srgbClr val="800000"/>
                </a:solidFill>
                <a:latin typeface="Gill Sans"/>
                <a:cs typeface="Gill Sans"/>
              </a:rPr>
              <a:t>Utilization Rate 3:  </a:t>
            </a:r>
            <a:br>
              <a:rPr lang="en-US" sz="3200" b="1" dirty="0" smtClean="0">
                <a:solidFill>
                  <a:srgbClr val="800000"/>
                </a:solidFill>
                <a:latin typeface="Gill Sans"/>
                <a:cs typeface="Gill Sans"/>
              </a:rPr>
            </a:br>
            <a:r>
              <a:rPr lang="en-US" sz="3200" b="1" dirty="0" smtClean="0">
                <a:solidFill>
                  <a:srgbClr val="800000"/>
                </a:solidFill>
                <a:latin typeface="Gill Sans"/>
                <a:cs typeface="Gill Sans"/>
              </a:rPr>
              <a:t>EAP Organizational Services Rate</a:t>
            </a:r>
            <a:endParaRPr lang="en-US" sz="3200" b="1" dirty="0"/>
          </a:p>
        </p:txBody>
      </p:sp>
      <p:sp>
        <p:nvSpPr>
          <p:cNvPr id="5" name="Title 1"/>
          <p:cNvSpPr txBox="1">
            <a:spLocks/>
          </p:cNvSpPr>
          <p:nvPr/>
        </p:nvSpPr>
        <p:spPr>
          <a:xfrm>
            <a:off x="152400" y="6172200"/>
            <a:ext cx="2438400" cy="549276"/>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800" dirty="0" smtClean="0">
                <a:solidFill>
                  <a:srgbClr val="800000"/>
                </a:solidFill>
                <a:latin typeface="Gill Sans"/>
                <a:cs typeface="Gill Sans"/>
              </a:rPr>
              <a:t>(n = 48)</a:t>
            </a:r>
            <a:endParaRPr lang="en-US" sz="1800" dirty="0"/>
          </a:p>
        </p:txBody>
      </p:sp>
    </p:spTree>
    <p:extLst>
      <p:ext uri="{BB962C8B-B14F-4D97-AF65-F5344CB8AC3E}">
        <p14:creationId xmlns:p14="http://schemas.microsoft.com/office/powerpoint/2010/main" val="87445560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square" lIns="91440" tIns="45720" rIns="91440" bIns="45720" numCol="1" anchorCtr="0" compatLnSpc="1">
            <a:prstTxWarp prst="textNoShape">
              <a:avLst/>
            </a:prstTxWarp>
            <a:normAutofit/>
          </a:bodyPr>
          <a:lstStyle/>
          <a:p>
            <a:r>
              <a:rPr lang="en-US" sz="3200" b="1" dirty="0" smtClean="0">
                <a:solidFill>
                  <a:srgbClr val="800000"/>
                </a:solidFill>
                <a:effectLst>
                  <a:outerShdw blurRad="38100" dist="38100" dir="2700000" algn="tl">
                    <a:srgbClr val="DDDDDD"/>
                  </a:outerShdw>
                </a:effectLst>
                <a:latin typeface="Gill Sans"/>
                <a:cs typeface="Gill Sans"/>
              </a:rPr>
              <a:t>Study Sponsor - EARF</a:t>
            </a:r>
            <a:endParaRPr lang="en-US" sz="3200" b="1" dirty="0">
              <a:solidFill>
                <a:srgbClr val="800000"/>
              </a:solidFill>
              <a:effectLst>
                <a:outerShdw blurRad="38100" dist="38100" dir="2700000" algn="tl">
                  <a:srgbClr val="DDDDDD"/>
                </a:outerShdw>
              </a:effectLst>
              <a:latin typeface="Gill Sans"/>
              <a:cs typeface="Gill Sans"/>
            </a:endParaRPr>
          </a:p>
        </p:txBody>
      </p:sp>
      <p:sp>
        <p:nvSpPr>
          <p:cNvPr id="5" name="Content Placeholder 4"/>
          <p:cNvSpPr>
            <a:spLocks noGrp="1"/>
          </p:cNvSpPr>
          <p:nvPr>
            <p:ph idx="1"/>
          </p:nvPr>
        </p:nvSpPr>
        <p:spPr>
          <a:xfrm>
            <a:off x="457200" y="1417639"/>
            <a:ext cx="8229600" cy="5516562"/>
          </a:xfrm>
        </p:spPr>
        <p:txBody>
          <a:bodyPr>
            <a:normAutofit fontScale="77500" lnSpcReduction="20000"/>
          </a:bodyPr>
          <a:lstStyle/>
          <a:p>
            <a:r>
              <a:rPr lang="en-US" dirty="0"/>
              <a:t>This study was supported by a grant from the Employee Assistance Research Foundation (EARF).  </a:t>
            </a:r>
            <a:endParaRPr lang="en-US" dirty="0" smtClean="0"/>
          </a:p>
          <a:p>
            <a:r>
              <a:rPr lang="en-US" dirty="0" smtClean="0"/>
              <a:t>The </a:t>
            </a:r>
            <a:r>
              <a:rPr lang="en-US" dirty="0"/>
              <a:t>Foundation exists to stimulate innovative, rigorous, and theory-based research activities in the field of </a:t>
            </a:r>
            <a:r>
              <a:rPr lang="en-US" dirty="0" smtClean="0"/>
              <a:t>EAP.</a:t>
            </a:r>
          </a:p>
          <a:p>
            <a:r>
              <a:rPr lang="en-US" dirty="0" smtClean="0"/>
              <a:t>In </a:t>
            </a:r>
            <a:r>
              <a:rPr lang="en-US" dirty="0"/>
              <a:t>September 2010 the Foundation issued its first call for abstracts of original research study proposals to advance the “Understanding the Current State of the EAP </a:t>
            </a:r>
            <a:r>
              <a:rPr lang="en-US" dirty="0" smtClean="0"/>
              <a:t>Field.”</a:t>
            </a:r>
          </a:p>
          <a:p>
            <a:r>
              <a:rPr lang="en-US" dirty="0" smtClean="0"/>
              <a:t>Many </a:t>
            </a:r>
            <a:r>
              <a:rPr lang="en-US" dirty="0"/>
              <a:t>organizations submitted abstracts and a smaller number of applicants </a:t>
            </a:r>
            <a:r>
              <a:rPr lang="en-US" dirty="0" smtClean="0"/>
              <a:t>were </a:t>
            </a:r>
            <a:r>
              <a:rPr lang="en-US" dirty="0"/>
              <a:t>invited to submit </a:t>
            </a:r>
            <a:r>
              <a:rPr lang="en-US" dirty="0" smtClean="0"/>
              <a:t>full proposals.  </a:t>
            </a:r>
          </a:p>
          <a:p>
            <a:r>
              <a:rPr lang="en-US" dirty="0" smtClean="0"/>
              <a:t>In </a:t>
            </a:r>
            <a:r>
              <a:rPr lang="en-US" dirty="0"/>
              <a:t>March 2011 the Foundation announced that </a:t>
            </a:r>
            <a:r>
              <a:rPr lang="en-US" dirty="0" smtClean="0"/>
              <a:t>ISW Limits / University of Leuven (located in Belgium) and the National Behavioral Consortium (located in the United States) were each selected </a:t>
            </a:r>
            <a:r>
              <a:rPr lang="en-US" dirty="0"/>
              <a:t>to each receive a $40,000 grant. </a:t>
            </a:r>
            <a:endParaRPr lang="en-US" dirty="0" smtClean="0"/>
          </a:p>
          <a:p>
            <a:r>
              <a:rPr lang="en-US" dirty="0" smtClean="0"/>
              <a:t>Website:  </a:t>
            </a:r>
            <a:r>
              <a:rPr lang="en-US" dirty="0" err="1" smtClean="0"/>
              <a:t>www.eapfoundation.org</a:t>
            </a:r>
            <a:endParaRPr lang="en-US" dirty="0"/>
          </a:p>
        </p:txBody>
      </p:sp>
      <p:sp>
        <p:nvSpPr>
          <p:cNvPr id="4" name="Slide Number Placeholder 3"/>
          <p:cNvSpPr>
            <a:spLocks noGrp="1"/>
          </p:cNvSpPr>
          <p:nvPr>
            <p:ph type="sldNum" sz="quarter" idx="12"/>
          </p:nvPr>
        </p:nvSpPr>
        <p:spPr/>
        <p:txBody>
          <a:bodyPr/>
          <a:lstStyle/>
          <a:p>
            <a:fld id="{B8D52518-472C-CE45-A51C-3AA0691B0616}" type="slidenum">
              <a:rPr lang="en-US" smtClean="0"/>
              <a:pPr/>
              <a:t>7</a:t>
            </a:fld>
            <a:endParaRPr lang="en-US" dirty="0"/>
          </a:p>
        </p:txBody>
      </p:sp>
    </p:spTree>
    <p:extLst>
      <p:ext uri="{BB962C8B-B14F-4D97-AF65-F5344CB8AC3E}">
        <p14:creationId xmlns:p14="http://schemas.microsoft.com/office/powerpoint/2010/main" val="1474564294"/>
      </p:ext>
    </p:extLst>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8D52518-472C-CE45-A51C-3AA0691B0616}" type="slidenum">
              <a:rPr lang="en-US" smtClean="0"/>
              <a:pPr/>
              <a:t>70</a:t>
            </a:fld>
            <a:endParaRPr lang="en-US" dirty="0"/>
          </a:p>
        </p:txBody>
      </p:sp>
      <p:sp>
        <p:nvSpPr>
          <p:cNvPr id="7" name="Title 1"/>
          <p:cNvSpPr txBox="1">
            <a:spLocks/>
          </p:cNvSpPr>
          <p:nvPr/>
        </p:nvSpPr>
        <p:spPr>
          <a:xfrm>
            <a:off x="457200" y="228600"/>
            <a:ext cx="8229600" cy="1143000"/>
          </a:xfrm>
          <a:prstGeom prst="rect">
            <a:avLst/>
          </a:prstGeom>
        </p:spPr>
        <p:txBody>
          <a:bodyPr vert="horz" lIns="91440" tIns="45720" rIns="91440" bIns="45720" rtlCol="0" anchor="ctr">
            <a:normAutofit fontScale="850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b="1" dirty="0" smtClean="0">
                <a:solidFill>
                  <a:srgbClr val="800000"/>
                </a:solidFill>
                <a:latin typeface="Gill Sans"/>
                <a:cs typeface="Gill Sans"/>
              </a:rPr>
              <a:t>Utilization Rate 3:  </a:t>
            </a:r>
            <a:br>
              <a:rPr lang="en-US" sz="3200" b="1" dirty="0" smtClean="0">
                <a:solidFill>
                  <a:srgbClr val="800000"/>
                </a:solidFill>
                <a:latin typeface="Gill Sans"/>
                <a:cs typeface="Gill Sans"/>
              </a:rPr>
            </a:br>
            <a:r>
              <a:rPr lang="en-US" sz="3200" b="1" dirty="0" smtClean="0">
                <a:solidFill>
                  <a:srgbClr val="800000"/>
                </a:solidFill>
                <a:latin typeface="Gill Sans"/>
                <a:cs typeface="Gill Sans"/>
              </a:rPr>
              <a:t>Variability in EAP Organizational Services</a:t>
            </a:r>
            <a:endParaRPr lang="en-US" sz="3200" b="1" dirty="0"/>
          </a:p>
        </p:txBody>
      </p:sp>
      <p:pic>
        <p:nvPicPr>
          <p:cNvPr id="2" name="Picture 1"/>
          <p:cNvPicPr>
            <a:picLocks noChangeAspect="1"/>
          </p:cNvPicPr>
          <p:nvPr/>
        </p:nvPicPr>
        <p:blipFill>
          <a:blip r:embed="rId2"/>
          <a:stretch>
            <a:fillRect/>
          </a:stretch>
        </p:blipFill>
        <p:spPr>
          <a:xfrm>
            <a:off x="1981200" y="1371600"/>
            <a:ext cx="5785708" cy="4635925"/>
          </a:xfrm>
          <a:prstGeom prst="rect">
            <a:avLst/>
          </a:prstGeom>
        </p:spPr>
      </p:pic>
    </p:spTree>
    <p:extLst>
      <p:ext uri="{BB962C8B-B14F-4D97-AF65-F5344CB8AC3E}">
        <p14:creationId xmlns:p14="http://schemas.microsoft.com/office/powerpoint/2010/main" val="2986630357"/>
      </p:ext>
    </p:extLst>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smtClean="0"/>
              <a:t>This rate is </a:t>
            </a:r>
            <a:r>
              <a:rPr lang="en-US" dirty="0"/>
              <a:t>calculated by </a:t>
            </a:r>
            <a:r>
              <a:rPr lang="en-US" dirty="0" smtClean="0"/>
              <a:t>adding together the EAP counseling services rate and the EAP organizational services rate. </a:t>
            </a:r>
          </a:p>
          <a:p>
            <a:r>
              <a:rPr lang="en-US" b="1" dirty="0" smtClean="0"/>
              <a:t>Mean = 12.0</a:t>
            </a:r>
          </a:p>
          <a:p>
            <a:r>
              <a:rPr lang="en-US" dirty="0" smtClean="0"/>
              <a:t>On average, there were 12.0 EAP total services delivered per year for every 100 covered employees.</a:t>
            </a:r>
          </a:p>
          <a:p>
            <a:r>
              <a:rPr lang="en-US" dirty="0" smtClean="0"/>
              <a:t>Median = 9.0</a:t>
            </a:r>
          </a:p>
          <a:p>
            <a:r>
              <a:rPr lang="en-US" dirty="0" smtClean="0"/>
              <a:t>Range = 0.3 – 47.7</a:t>
            </a:r>
            <a:endParaRPr lang="en-US" dirty="0">
              <a:latin typeface="Gill Sans"/>
              <a:cs typeface="Gill Sans"/>
            </a:endParaRPr>
          </a:p>
        </p:txBody>
      </p:sp>
      <p:sp>
        <p:nvSpPr>
          <p:cNvPr id="4" name="Slide Number Placeholder 3"/>
          <p:cNvSpPr>
            <a:spLocks noGrp="1"/>
          </p:cNvSpPr>
          <p:nvPr>
            <p:ph type="sldNum" sz="quarter" idx="12"/>
          </p:nvPr>
        </p:nvSpPr>
        <p:spPr/>
        <p:txBody>
          <a:bodyPr/>
          <a:lstStyle/>
          <a:p>
            <a:fld id="{B8D52518-472C-CE45-A51C-3AA0691B0616}" type="slidenum">
              <a:rPr lang="en-US" smtClean="0"/>
              <a:pPr/>
              <a:t>71</a:t>
            </a:fld>
            <a:endParaRPr lang="en-US" dirty="0"/>
          </a:p>
        </p:txBody>
      </p:sp>
      <p:sp>
        <p:nvSpPr>
          <p:cNvPr id="6" name="Title 1"/>
          <p:cNvSpPr>
            <a:spLocks noGrp="1"/>
          </p:cNvSpPr>
          <p:nvPr>
            <p:ph type="title"/>
          </p:nvPr>
        </p:nvSpPr>
        <p:spPr>
          <a:xfrm>
            <a:off x="457200" y="304800"/>
            <a:ext cx="8229600" cy="1143000"/>
          </a:xfrm>
        </p:spPr>
        <p:txBody>
          <a:bodyPr>
            <a:normAutofit/>
          </a:bodyPr>
          <a:lstStyle/>
          <a:p>
            <a:r>
              <a:rPr lang="en-US" sz="3200" b="1" dirty="0" smtClean="0">
                <a:solidFill>
                  <a:srgbClr val="800000"/>
                </a:solidFill>
                <a:latin typeface="Gill Sans"/>
                <a:cs typeface="Gill Sans"/>
              </a:rPr>
              <a:t>Utilization Rate 4:  </a:t>
            </a:r>
            <a:br>
              <a:rPr lang="en-US" sz="3200" b="1" dirty="0" smtClean="0">
                <a:solidFill>
                  <a:srgbClr val="800000"/>
                </a:solidFill>
                <a:latin typeface="Gill Sans"/>
                <a:cs typeface="Gill Sans"/>
              </a:rPr>
            </a:br>
            <a:r>
              <a:rPr lang="en-US" sz="3200" b="1" dirty="0" smtClean="0">
                <a:solidFill>
                  <a:srgbClr val="800000"/>
                </a:solidFill>
                <a:latin typeface="Gill Sans"/>
                <a:cs typeface="Gill Sans"/>
              </a:rPr>
              <a:t>All EAP Services Rate</a:t>
            </a:r>
            <a:endParaRPr lang="en-US" sz="3200" b="1" dirty="0"/>
          </a:p>
        </p:txBody>
      </p:sp>
      <p:sp>
        <p:nvSpPr>
          <p:cNvPr id="5" name="Title 1"/>
          <p:cNvSpPr txBox="1">
            <a:spLocks/>
          </p:cNvSpPr>
          <p:nvPr/>
        </p:nvSpPr>
        <p:spPr>
          <a:xfrm>
            <a:off x="152400" y="6172200"/>
            <a:ext cx="2438400" cy="549276"/>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800" dirty="0" smtClean="0">
                <a:solidFill>
                  <a:srgbClr val="800000"/>
                </a:solidFill>
                <a:latin typeface="Gill Sans"/>
                <a:cs typeface="Gill Sans"/>
              </a:rPr>
              <a:t>(n = 38)</a:t>
            </a:r>
            <a:endParaRPr lang="en-US" sz="1800" dirty="0"/>
          </a:p>
        </p:txBody>
      </p:sp>
      <p:sp>
        <p:nvSpPr>
          <p:cNvPr id="7" name="TextBox 6"/>
          <p:cNvSpPr txBox="1"/>
          <p:nvPr/>
        </p:nvSpPr>
        <p:spPr>
          <a:xfrm>
            <a:off x="5334000" y="5105400"/>
            <a:ext cx="2967479" cy="923330"/>
          </a:xfrm>
          <a:prstGeom prst="rect">
            <a:avLst/>
          </a:prstGeom>
          <a:noFill/>
          <a:ln>
            <a:solidFill>
              <a:schemeClr val="tx2"/>
            </a:solidFill>
          </a:ln>
        </p:spPr>
        <p:txBody>
          <a:bodyPr wrap="none" rtlCol="0">
            <a:spAutoFit/>
          </a:bodyPr>
          <a:lstStyle/>
          <a:p>
            <a:r>
              <a:rPr lang="en-US" sz="1800" dirty="0" smtClean="0">
                <a:latin typeface="Gill Sans"/>
                <a:cs typeface="Gill Sans"/>
              </a:rPr>
              <a:t>EAP Services Use Mix:</a:t>
            </a:r>
          </a:p>
          <a:p>
            <a:pPr marL="285750" indent="-285750">
              <a:buFont typeface="Arial"/>
              <a:buChar char="•"/>
            </a:pPr>
            <a:r>
              <a:rPr lang="en-US" sz="1800" dirty="0" smtClean="0">
                <a:latin typeface="Gill Sans"/>
                <a:cs typeface="Gill Sans"/>
              </a:rPr>
              <a:t>Counseling sessions = 91%</a:t>
            </a:r>
          </a:p>
          <a:p>
            <a:pPr marL="285750" indent="-285750">
              <a:buFont typeface="Arial"/>
              <a:buChar char="•"/>
            </a:pPr>
            <a:r>
              <a:rPr lang="en-US" sz="1800" dirty="0" smtClean="0">
                <a:latin typeface="Gill Sans"/>
                <a:cs typeface="Gill Sans"/>
              </a:rPr>
              <a:t>Organizational = 9%</a:t>
            </a:r>
            <a:endParaRPr lang="en-US" sz="2800" dirty="0">
              <a:latin typeface="Gill Sans"/>
              <a:cs typeface="Gill Sans"/>
            </a:endParaRPr>
          </a:p>
        </p:txBody>
      </p:sp>
    </p:spTree>
    <p:extLst>
      <p:ext uri="{BB962C8B-B14F-4D97-AF65-F5344CB8AC3E}">
        <p14:creationId xmlns:p14="http://schemas.microsoft.com/office/powerpoint/2010/main" val="826980947"/>
      </p:ext>
    </p:extLst>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8D52518-472C-CE45-A51C-3AA0691B0616}" type="slidenum">
              <a:rPr lang="en-US" smtClean="0"/>
              <a:pPr/>
              <a:t>72</a:t>
            </a:fld>
            <a:endParaRPr lang="en-US" dirty="0"/>
          </a:p>
        </p:txBody>
      </p:sp>
      <p:sp>
        <p:nvSpPr>
          <p:cNvPr id="7" name="Title 1"/>
          <p:cNvSpPr txBox="1">
            <a:spLocks/>
          </p:cNvSpPr>
          <p:nvPr/>
        </p:nvSpPr>
        <p:spPr>
          <a:xfrm>
            <a:off x="457200" y="228600"/>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b="1" dirty="0" smtClean="0">
                <a:solidFill>
                  <a:srgbClr val="800000"/>
                </a:solidFill>
                <a:latin typeface="Gill Sans"/>
                <a:cs typeface="Gill Sans"/>
              </a:rPr>
              <a:t>Utilization Rate </a:t>
            </a:r>
            <a:r>
              <a:rPr lang="en-US" sz="3200" b="1" dirty="0">
                <a:solidFill>
                  <a:srgbClr val="800000"/>
                </a:solidFill>
                <a:latin typeface="Gill Sans"/>
                <a:cs typeface="Gill Sans"/>
              </a:rPr>
              <a:t>4</a:t>
            </a:r>
            <a:r>
              <a:rPr lang="en-US" sz="3200" b="1" dirty="0" smtClean="0">
                <a:solidFill>
                  <a:srgbClr val="800000"/>
                </a:solidFill>
                <a:latin typeface="Gill Sans"/>
                <a:cs typeface="Gill Sans"/>
              </a:rPr>
              <a:t>:  </a:t>
            </a:r>
            <a:br>
              <a:rPr lang="en-US" sz="3200" b="1" dirty="0" smtClean="0">
                <a:solidFill>
                  <a:srgbClr val="800000"/>
                </a:solidFill>
                <a:latin typeface="Gill Sans"/>
                <a:cs typeface="Gill Sans"/>
              </a:rPr>
            </a:br>
            <a:r>
              <a:rPr lang="en-US" sz="3200" b="1" dirty="0" smtClean="0">
                <a:solidFill>
                  <a:srgbClr val="800000"/>
                </a:solidFill>
                <a:latin typeface="Gill Sans"/>
                <a:cs typeface="Gill Sans"/>
              </a:rPr>
              <a:t>Variability in All EAP Services</a:t>
            </a:r>
            <a:endParaRPr lang="en-US" sz="3200" b="1" dirty="0"/>
          </a:p>
        </p:txBody>
      </p:sp>
      <p:pic>
        <p:nvPicPr>
          <p:cNvPr id="5" name="Picture 4"/>
          <p:cNvPicPr>
            <a:picLocks noChangeAspect="1"/>
          </p:cNvPicPr>
          <p:nvPr/>
        </p:nvPicPr>
        <p:blipFill>
          <a:blip r:embed="rId2"/>
          <a:stretch>
            <a:fillRect/>
          </a:stretch>
        </p:blipFill>
        <p:spPr>
          <a:xfrm>
            <a:off x="1640496" y="1524000"/>
            <a:ext cx="5801027" cy="4648200"/>
          </a:xfrm>
          <a:prstGeom prst="rect">
            <a:avLst/>
          </a:prstGeom>
        </p:spPr>
      </p:pic>
    </p:spTree>
    <p:extLst>
      <p:ext uri="{BB962C8B-B14F-4D97-AF65-F5344CB8AC3E}">
        <p14:creationId xmlns:p14="http://schemas.microsoft.com/office/powerpoint/2010/main" val="3120958251"/>
      </p:ext>
    </p:extLst>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8D52518-472C-CE45-A51C-3AA0691B0616}" type="slidenum">
              <a:rPr lang="en-US" smtClean="0"/>
              <a:pPr/>
              <a:t>73</a:t>
            </a:fld>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38501199"/>
              </p:ext>
            </p:extLst>
          </p:nvPr>
        </p:nvGraphicFramePr>
        <p:xfrm>
          <a:off x="1494752" y="1830388"/>
          <a:ext cx="68580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9" name="Title 1"/>
          <p:cNvSpPr>
            <a:spLocks noGrp="1"/>
          </p:cNvSpPr>
          <p:nvPr>
            <p:ph type="title"/>
          </p:nvPr>
        </p:nvSpPr>
        <p:spPr>
          <a:xfrm>
            <a:off x="762000" y="533400"/>
            <a:ext cx="7772400" cy="1143000"/>
          </a:xfrm>
        </p:spPr>
        <p:txBody>
          <a:bodyPr>
            <a:normAutofit fontScale="90000"/>
          </a:bodyPr>
          <a:lstStyle/>
          <a:p>
            <a:pPr algn="ctr"/>
            <a:r>
              <a:rPr lang="en-US" sz="3200" b="1" dirty="0" smtClean="0">
                <a:solidFill>
                  <a:srgbClr val="800000"/>
                </a:solidFill>
                <a:latin typeface="Gill Sans"/>
                <a:cs typeface="Gill Sans"/>
              </a:rPr>
              <a:t>Services Use Mix – EAP Counseling Sessions and EAP Organizational Services</a:t>
            </a:r>
            <a:endParaRPr lang="en-US" sz="3200" b="1" dirty="0"/>
          </a:p>
        </p:txBody>
      </p:sp>
      <p:sp>
        <p:nvSpPr>
          <p:cNvPr id="8" name="Title 1"/>
          <p:cNvSpPr txBox="1">
            <a:spLocks/>
          </p:cNvSpPr>
          <p:nvPr/>
        </p:nvSpPr>
        <p:spPr>
          <a:xfrm>
            <a:off x="152400" y="6172200"/>
            <a:ext cx="2438400" cy="549276"/>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800" dirty="0" smtClean="0">
                <a:solidFill>
                  <a:srgbClr val="800000"/>
                </a:solidFill>
                <a:latin typeface="Gill Sans"/>
                <a:cs typeface="Gill Sans"/>
              </a:rPr>
              <a:t>(n = 38)</a:t>
            </a:r>
            <a:endParaRPr lang="en-US" sz="1800" dirty="0"/>
          </a:p>
        </p:txBody>
      </p:sp>
    </p:spTree>
    <p:extLst>
      <p:ext uri="{BB962C8B-B14F-4D97-AF65-F5344CB8AC3E}">
        <p14:creationId xmlns:p14="http://schemas.microsoft.com/office/powerpoint/2010/main" val="557886142"/>
      </p:ext>
    </p:extLst>
  </p:cSld>
  <p:clrMapOvr>
    <a:masterClrMapping/>
  </p:clrMapOvr>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en-US" dirty="0" smtClean="0"/>
              <a:t>Youth and childcare (28%)</a:t>
            </a:r>
          </a:p>
          <a:p>
            <a:r>
              <a:rPr lang="en-US" dirty="0" smtClean="0"/>
              <a:t>Adult and eldercare (20%)</a:t>
            </a:r>
          </a:p>
          <a:p>
            <a:r>
              <a:rPr lang="en-US" dirty="0" smtClean="0"/>
              <a:t>Convenience/personal concierge (14%)</a:t>
            </a:r>
          </a:p>
          <a:p>
            <a:r>
              <a:rPr lang="en-US" dirty="0" smtClean="0"/>
              <a:t>Other work-life (37%)</a:t>
            </a:r>
          </a:p>
          <a:p>
            <a:endParaRPr lang="en-US" dirty="0" smtClean="0"/>
          </a:p>
          <a:p>
            <a:r>
              <a:rPr lang="en-US" dirty="0"/>
              <a:t>(%) = Each type as percentage of total of all organizational services provided within each vendor and these % then averaged across all vendors.</a:t>
            </a:r>
          </a:p>
        </p:txBody>
      </p:sp>
      <p:sp>
        <p:nvSpPr>
          <p:cNvPr id="4" name="Slide Number Placeholder 3"/>
          <p:cNvSpPr>
            <a:spLocks noGrp="1"/>
          </p:cNvSpPr>
          <p:nvPr>
            <p:ph type="sldNum" sz="quarter" idx="12"/>
          </p:nvPr>
        </p:nvSpPr>
        <p:spPr/>
        <p:txBody>
          <a:bodyPr/>
          <a:lstStyle/>
          <a:p>
            <a:fld id="{B8D52518-472C-CE45-A51C-3AA0691B0616}" type="slidenum">
              <a:rPr lang="en-US" smtClean="0"/>
              <a:pPr/>
              <a:t>74</a:t>
            </a:fld>
            <a:endParaRPr lang="en-US" dirty="0"/>
          </a:p>
        </p:txBody>
      </p:sp>
      <p:sp>
        <p:nvSpPr>
          <p:cNvPr id="6" name="Title 1"/>
          <p:cNvSpPr>
            <a:spLocks noGrp="1"/>
          </p:cNvSpPr>
          <p:nvPr>
            <p:ph type="title"/>
          </p:nvPr>
        </p:nvSpPr>
        <p:spPr>
          <a:xfrm>
            <a:off x="457200" y="304800"/>
            <a:ext cx="8229600" cy="1143000"/>
          </a:xfrm>
        </p:spPr>
        <p:txBody>
          <a:bodyPr>
            <a:normAutofit/>
          </a:bodyPr>
          <a:lstStyle/>
          <a:p>
            <a:r>
              <a:rPr lang="en-US" sz="3200" b="1" dirty="0" smtClean="0">
                <a:solidFill>
                  <a:srgbClr val="800000"/>
                </a:solidFill>
                <a:latin typeface="Gill Sans"/>
                <a:cs typeface="Gill Sans"/>
              </a:rPr>
              <a:t>Work-Life Services Mix</a:t>
            </a:r>
            <a:endParaRPr lang="en-US" sz="3200" b="1" dirty="0"/>
          </a:p>
        </p:txBody>
      </p:sp>
      <p:sp>
        <p:nvSpPr>
          <p:cNvPr id="5" name="Title 1"/>
          <p:cNvSpPr txBox="1">
            <a:spLocks/>
          </p:cNvSpPr>
          <p:nvPr/>
        </p:nvSpPr>
        <p:spPr>
          <a:xfrm>
            <a:off x="152400" y="6172200"/>
            <a:ext cx="2438400" cy="549276"/>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800" dirty="0" smtClean="0">
                <a:solidFill>
                  <a:srgbClr val="800000"/>
                </a:solidFill>
                <a:latin typeface="Gill Sans"/>
                <a:cs typeface="Gill Sans"/>
              </a:rPr>
              <a:t>(n = 37)</a:t>
            </a:r>
            <a:endParaRPr lang="en-US" sz="1800" dirty="0"/>
          </a:p>
        </p:txBody>
      </p:sp>
    </p:spTree>
    <p:extLst>
      <p:ext uri="{BB962C8B-B14F-4D97-AF65-F5344CB8AC3E}">
        <p14:creationId xmlns:p14="http://schemas.microsoft.com/office/powerpoint/2010/main" val="3196181310"/>
      </p:ext>
    </p:extLst>
  </p:cSld>
  <p:clrMapOvr>
    <a:masterClrMapping/>
  </p:clrMapOvr>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r>
              <a:rPr lang="en-US" dirty="0" smtClean="0"/>
              <a:t>This rate is </a:t>
            </a:r>
            <a:r>
              <a:rPr lang="en-US" dirty="0"/>
              <a:t>calculated by dividing the total number of </a:t>
            </a:r>
            <a:r>
              <a:rPr lang="en-US" dirty="0" smtClean="0"/>
              <a:t>all four kinds of Work-Life services combined by </a:t>
            </a:r>
            <a:r>
              <a:rPr lang="en-US" dirty="0"/>
              <a:t>the total number of covered employees and then multiplying this figure by 100.  </a:t>
            </a:r>
            <a:endParaRPr lang="en-US" dirty="0" smtClean="0"/>
          </a:p>
          <a:p>
            <a:r>
              <a:rPr lang="en-US" b="1" dirty="0" smtClean="0"/>
              <a:t>Mean = 1.6</a:t>
            </a:r>
          </a:p>
          <a:p>
            <a:r>
              <a:rPr lang="en-US" dirty="0" smtClean="0"/>
              <a:t>On average, there were 1.6 Work-Life services delivered per year for every 100 covered employees.</a:t>
            </a:r>
          </a:p>
          <a:p>
            <a:r>
              <a:rPr lang="en-US" dirty="0" smtClean="0"/>
              <a:t>Median = 0.5</a:t>
            </a:r>
          </a:p>
          <a:p>
            <a:r>
              <a:rPr lang="en-US" dirty="0" smtClean="0"/>
              <a:t>Range = 0.1 – 15.6</a:t>
            </a:r>
            <a:endParaRPr lang="en-US" dirty="0">
              <a:latin typeface="Gill Sans"/>
              <a:cs typeface="Gill Sans"/>
            </a:endParaRPr>
          </a:p>
        </p:txBody>
      </p:sp>
      <p:sp>
        <p:nvSpPr>
          <p:cNvPr id="4" name="Slide Number Placeholder 3"/>
          <p:cNvSpPr>
            <a:spLocks noGrp="1"/>
          </p:cNvSpPr>
          <p:nvPr>
            <p:ph type="sldNum" sz="quarter" idx="12"/>
          </p:nvPr>
        </p:nvSpPr>
        <p:spPr/>
        <p:txBody>
          <a:bodyPr/>
          <a:lstStyle/>
          <a:p>
            <a:fld id="{B8D52518-472C-CE45-A51C-3AA0691B0616}" type="slidenum">
              <a:rPr lang="en-US" smtClean="0"/>
              <a:pPr/>
              <a:t>75</a:t>
            </a:fld>
            <a:endParaRPr lang="en-US" dirty="0"/>
          </a:p>
        </p:txBody>
      </p:sp>
      <p:sp>
        <p:nvSpPr>
          <p:cNvPr id="6" name="Title 1"/>
          <p:cNvSpPr>
            <a:spLocks noGrp="1"/>
          </p:cNvSpPr>
          <p:nvPr>
            <p:ph type="title"/>
          </p:nvPr>
        </p:nvSpPr>
        <p:spPr>
          <a:xfrm>
            <a:off x="457200" y="304800"/>
            <a:ext cx="8229600" cy="1143000"/>
          </a:xfrm>
        </p:spPr>
        <p:txBody>
          <a:bodyPr>
            <a:normAutofit/>
          </a:bodyPr>
          <a:lstStyle/>
          <a:p>
            <a:r>
              <a:rPr lang="en-US" sz="3200" b="1" dirty="0" smtClean="0">
                <a:solidFill>
                  <a:srgbClr val="800000"/>
                </a:solidFill>
                <a:latin typeface="Gill Sans"/>
                <a:cs typeface="Gill Sans"/>
              </a:rPr>
              <a:t>Utilization Rate 5:  </a:t>
            </a:r>
            <a:br>
              <a:rPr lang="en-US" sz="3200" b="1" dirty="0" smtClean="0">
                <a:solidFill>
                  <a:srgbClr val="800000"/>
                </a:solidFill>
                <a:latin typeface="Gill Sans"/>
                <a:cs typeface="Gill Sans"/>
              </a:rPr>
            </a:br>
            <a:r>
              <a:rPr lang="en-US" sz="3200" b="1" dirty="0" smtClean="0">
                <a:solidFill>
                  <a:srgbClr val="800000"/>
                </a:solidFill>
                <a:latin typeface="Gill Sans"/>
                <a:cs typeface="Gill Sans"/>
              </a:rPr>
              <a:t>Work-Life Services Rate</a:t>
            </a:r>
            <a:endParaRPr lang="en-US" sz="3200" b="1" dirty="0"/>
          </a:p>
        </p:txBody>
      </p:sp>
      <p:sp>
        <p:nvSpPr>
          <p:cNvPr id="5" name="Title 1"/>
          <p:cNvSpPr txBox="1">
            <a:spLocks/>
          </p:cNvSpPr>
          <p:nvPr/>
        </p:nvSpPr>
        <p:spPr>
          <a:xfrm>
            <a:off x="152400" y="6172200"/>
            <a:ext cx="2438400" cy="549276"/>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800" dirty="0" smtClean="0">
                <a:solidFill>
                  <a:srgbClr val="800000"/>
                </a:solidFill>
                <a:latin typeface="Gill Sans"/>
                <a:cs typeface="Gill Sans"/>
              </a:rPr>
              <a:t>(n = 33)</a:t>
            </a:r>
            <a:endParaRPr lang="en-US" sz="1800" dirty="0"/>
          </a:p>
        </p:txBody>
      </p:sp>
    </p:spTree>
    <p:extLst>
      <p:ext uri="{BB962C8B-B14F-4D97-AF65-F5344CB8AC3E}">
        <p14:creationId xmlns:p14="http://schemas.microsoft.com/office/powerpoint/2010/main" val="2900457827"/>
      </p:ext>
    </p:extLst>
  </p:cSld>
  <p:clrMapOvr>
    <a:masterClrMapping/>
  </p:clrMapOvr>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8D52518-472C-CE45-A51C-3AA0691B0616}" type="slidenum">
              <a:rPr lang="en-US" smtClean="0"/>
              <a:pPr/>
              <a:t>76</a:t>
            </a:fld>
            <a:endParaRPr lang="en-US" dirty="0"/>
          </a:p>
        </p:txBody>
      </p:sp>
      <p:sp>
        <p:nvSpPr>
          <p:cNvPr id="7" name="Title 1"/>
          <p:cNvSpPr txBox="1">
            <a:spLocks/>
          </p:cNvSpPr>
          <p:nvPr/>
        </p:nvSpPr>
        <p:spPr>
          <a:xfrm>
            <a:off x="457200" y="228600"/>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b="1" dirty="0" smtClean="0">
                <a:solidFill>
                  <a:srgbClr val="800000"/>
                </a:solidFill>
                <a:latin typeface="Gill Sans"/>
                <a:cs typeface="Gill Sans"/>
              </a:rPr>
              <a:t>Utilization Rate 5:  </a:t>
            </a:r>
            <a:br>
              <a:rPr lang="en-US" sz="3200" b="1" dirty="0" smtClean="0">
                <a:solidFill>
                  <a:srgbClr val="800000"/>
                </a:solidFill>
                <a:latin typeface="Gill Sans"/>
                <a:cs typeface="Gill Sans"/>
              </a:rPr>
            </a:br>
            <a:r>
              <a:rPr lang="en-US" sz="3200" b="1" dirty="0" smtClean="0">
                <a:solidFill>
                  <a:srgbClr val="800000"/>
                </a:solidFill>
                <a:latin typeface="Gill Sans"/>
                <a:cs typeface="Gill Sans"/>
              </a:rPr>
              <a:t>Variability in Work-Life Services</a:t>
            </a:r>
            <a:endParaRPr lang="en-US" sz="3200" b="1" dirty="0"/>
          </a:p>
        </p:txBody>
      </p:sp>
      <p:pic>
        <p:nvPicPr>
          <p:cNvPr id="6" name="Picture 5"/>
          <p:cNvPicPr>
            <a:picLocks noChangeAspect="1"/>
          </p:cNvPicPr>
          <p:nvPr/>
        </p:nvPicPr>
        <p:blipFill>
          <a:blip r:embed="rId2"/>
          <a:stretch>
            <a:fillRect/>
          </a:stretch>
        </p:blipFill>
        <p:spPr>
          <a:xfrm>
            <a:off x="1524000" y="1523999"/>
            <a:ext cx="6248400" cy="5006667"/>
          </a:xfrm>
          <a:prstGeom prst="rect">
            <a:avLst/>
          </a:prstGeom>
        </p:spPr>
      </p:pic>
    </p:spTree>
    <p:extLst>
      <p:ext uri="{BB962C8B-B14F-4D97-AF65-F5344CB8AC3E}">
        <p14:creationId xmlns:p14="http://schemas.microsoft.com/office/powerpoint/2010/main" val="2258463206"/>
      </p:ext>
    </p:extLst>
  </p:cSld>
  <p:clrMapOvr>
    <a:masterClrMapping/>
  </p:clrMapOvr>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smtClean="0"/>
              <a:t>This rate is </a:t>
            </a:r>
            <a:r>
              <a:rPr lang="en-US" dirty="0"/>
              <a:t>calculated by </a:t>
            </a:r>
            <a:r>
              <a:rPr lang="en-US" dirty="0" smtClean="0"/>
              <a:t>adding together the All EAP services rate and the Work-Life  services rate.</a:t>
            </a:r>
          </a:p>
          <a:p>
            <a:r>
              <a:rPr lang="en-US" b="1" dirty="0" smtClean="0"/>
              <a:t>Mean = 15.1</a:t>
            </a:r>
          </a:p>
          <a:p>
            <a:r>
              <a:rPr lang="en-US" dirty="0" smtClean="0"/>
              <a:t>On average, there were 15.1 total services for EAP and Work-Life delivered per year for every 100 covered employees.</a:t>
            </a:r>
          </a:p>
          <a:p>
            <a:r>
              <a:rPr lang="en-US" dirty="0" smtClean="0"/>
              <a:t>Median = 11.0</a:t>
            </a:r>
          </a:p>
          <a:p>
            <a:r>
              <a:rPr lang="en-US" dirty="0" smtClean="0"/>
              <a:t>Range = 0.3 – 63.6</a:t>
            </a:r>
            <a:endParaRPr lang="en-US" dirty="0">
              <a:latin typeface="Gill Sans"/>
              <a:cs typeface="Gill Sans"/>
            </a:endParaRPr>
          </a:p>
        </p:txBody>
      </p:sp>
      <p:sp>
        <p:nvSpPr>
          <p:cNvPr id="4" name="Slide Number Placeholder 3"/>
          <p:cNvSpPr>
            <a:spLocks noGrp="1"/>
          </p:cNvSpPr>
          <p:nvPr>
            <p:ph type="sldNum" sz="quarter" idx="12"/>
          </p:nvPr>
        </p:nvSpPr>
        <p:spPr/>
        <p:txBody>
          <a:bodyPr/>
          <a:lstStyle/>
          <a:p>
            <a:fld id="{B8D52518-472C-CE45-A51C-3AA0691B0616}" type="slidenum">
              <a:rPr lang="en-US" smtClean="0"/>
              <a:pPr/>
              <a:t>77</a:t>
            </a:fld>
            <a:endParaRPr lang="en-US" dirty="0"/>
          </a:p>
        </p:txBody>
      </p:sp>
      <p:sp>
        <p:nvSpPr>
          <p:cNvPr id="6" name="Title 1"/>
          <p:cNvSpPr>
            <a:spLocks noGrp="1"/>
          </p:cNvSpPr>
          <p:nvPr>
            <p:ph type="title"/>
          </p:nvPr>
        </p:nvSpPr>
        <p:spPr>
          <a:xfrm>
            <a:off x="457200" y="304800"/>
            <a:ext cx="8229600" cy="1143000"/>
          </a:xfrm>
        </p:spPr>
        <p:txBody>
          <a:bodyPr>
            <a:normAutofit/>
          </a:bodyPr>
          <a:lstStyle/>
          <a:p>
            <a:r>
              <a:rPr lang="en-US" sz="3200" b="1" dirty="0" smtClean="0">
                <a:solidFill>
                  <a:srgbClr val="800000"/>
                </a:solidFill>
                <a:latin typeface="Gill Sans"/>
                <a:cs typeface="Gill Sans"/>
              </a:rPr>
              <a:t>Utilization Rate 6:  </a:t>
            </a:r>
            <a:br>
              <a:rPr lang="en-US" sz="3200" b="1" dirty="0" smtClean="0">
                <a:solidFill>
                  <a:srgbClr val="800000"/>
                </a:solidFill>
                <a:latin typeface="Gill Sans"/>
                <a:cs typeface="Gill Sans"/>
              </a:rPr>
            </a:br>
            <a:r>
              <a:rPr lang="en-US" sz="3200" b="1" dirty="0" smtClean="0">
                <a:solidFill>
                  <a:srgbClr val="800000"/>
                </a:solidFill>
                <a:latin typeface="Gill Sans"/>
                <a:cs typeface="Gill Sans"/>
              </a:rPr>
              <a:t>All EAP &amp; Work-Life Services Rate</a:t>
            </a:r>
            <a:endParaRPr lang="en-US" sz="3200" b="1" dirty="0"/>
          </a:p>
        </p:txBody>
      </p:sp>
      <p:sp>
        <p:nvSpPr>
          <p:cNvPr id="5" name="Title 1"/>
          <p:cNvSpPr txBox="1">
            <a:spLocks/>
          </p:cNvSpPr>
          <p:nvPr/>
        </p:nvSpPr>
        <p:spPr>
          <a:xfrm>
            <a:off x="152400" y="6172200"/>
            <a:ext cx="2438400" cy="549276"/>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800" dirty="0" smtClean="0">
                <a:solidFill>
                  <a:srgbClr val="800000"/>
                </a:solidFill>
                <a:latin typeface="Gill Sans"/>
                <a:cs typeface="Gill Sans"/>
              </a:rPr>
              <a:t>(n = 28)</a:t>
            </a:r>
            <a:endParaRPr lang="en-US" sz="1800" dirty="0"/>
          </a:p>
        </p:txBody>
      </p:sp>
      <p:sp>
        <p:nvSpPr>
          <p:cNvPr id="7" name="TextBox 6"/>
          <p:cNvSpPr txBox="1"/>
          <p:nvPr/>
        </p:nvSpPr>
        <p:spPr>
          <a:xfrm>
            <a:off x="5334000" y="5105400"/>
            <a:ext cx="2967479" cy="1200329"/>
          </a:xfrm>
          <a:prstGeom prst="rect">
            <a:avLst/>
          </a:prstGeom>
          <a:noFill/>
          <a:ln>
            <a:solidFill>
              <a:schemeClr val="tx2"/>
            </a:solidFill>
          </a:ln>
        </p:spPr>
        <p:txBody>
          <a:bodyPr wrap="none" rtlCol="0">
            <a:spAutoFit/>
          </a:bodyPr>
          <a:lstStyle/>
          <a:p>
            <a:r>
              <a:rPr lang="en-US" sz="1800" dirty="0" smtClean="0">
                <a:latin typeface="Gill Sans"/>
                <a:cs typeface="Gill Sans"/>
              </a:rPr>
              <a:t>All Services Use Mix:</a:t>
            </a:r>
          </a:p>
          <a:p>
            <a:pPr marL="285750" indent="-285750">
              <a:buFont typeface="Arial"/>
              <a:buChar char="•"/>
            </a:pPr>
            <a:r>
              <a:rPr lang="en-US" sz="1800" dirty="0" smtClean="0">
                <a:latin typeface="Gill Sans"/>
                <a:cs typeface="Gill Sans"/>
              </a:rPr>
              <a:t>Counseling sessions = 79%</a:t>
            </a:r>
          </a:p>
          <a:p>
            <a:pPr marL="285750" indent="-285750">
              <a:buFont typeface="Arial"/>
              <a:buChar char="•"/>
            </a:pPr>
            <a:r>
              <a:rPr lang="en-US" sz="1800" dirty="0" smtClean="0">
                <a:latin typeface="Gill Sans"/>
                <a:cs typeface="Gill Sans"/>
              </a:rPr>
              <a:t>Organizational = 9%</a:t>
            </a:r>
          </a:p>
          <a:p>
            <a:pPr marL="285750" indent="-285750">
              <a:buFont typeface="Arial"/>
              <a:buChar char="•"/>
            </a:pPr>
            <a:r>
              <a:rPr lang="en-US" sz="1800" dirty="0" smtClean="0">
                <a:latin typeface="Gill Sans"/>
                <a:cs typeface="Gill Sans"/>
              </a:rPr>
              <a:t>Work-Life = 12%</a:t>
            </a:r>
            <a:endParaRPr lang="en-US" sz="2800" dirty="0">
              <a:latin typeface="Gill Sans"/>
              <a:cs typeface="Gill Sans"/>
            </a:endParaRPr>
          </a:p>
        </p:txBody>
      </p:sp>
    </p:spTree>
    <p:extLst>
      <p:ext uri="{BB962C8B-B14F-4D97-AF65-F5344CB8AC3E}">
        <p14:creationId xmlns:p14="http://schemas.microsoft.com/office/powerpoint/2010/main" val="1794658703"/>
      </p:ext>
    </p:extLst>
  </p:cSld>
  <p:clrMapOvr>
    <a:masterClrMapping/>
  </p:clrMapOvr>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8D52518-472C-CE45-A51C-3AA0691B0616}" type="slidenum">
              <a:rPr lang="en-US" smtClean="0"/>
              <a:pPr/>
              <a:t>78</a:t>
            </a:fld>
            <a:endParaRPr lang="en-US" dirty="0"/>
          </a:p>
        </p:txBody>
      </p:sp>
      <p:sp>
        <p:nvSpPr>
          <p:cNvPr id="7" name="Title 1"/>
          <p:cNvSpPr txBox="1">
            <a:spLocks/>
          </p:cNvSpPr>
          <p:nvPr/>
        </p:nvSpPr>
        <p:spPr>
          <a:xfrm>
            <a:off x="457200" y="228600"/>
            <a:ext cx="8229600" cy="1143000"/>
          </a:xfrm>
          <a:prstGeom prst="rect">
            <a:avLst/>
          </a:prstGeom>
        </p:spPr>
        <p:txBody>
          <a:bodyPr vert="horz" lIns="91440" tIns="45720" rIns="91440" bIns="45720" rtlCol="0" anchor="ctr">
            <a:normAutofit fontScale="850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b="1" dirty="0" smtClean="0">
                <a:solidFill>
                  <a:srgbClr val="800000"/>
                </a:solidFill>
                <a:latin typeface="Gill Sans"/>
                <a:cs typeface="Gill Sans"/>
              </a:rPr>
              <a:t>Utilization Rate 6:  </a:t>
            </a:r>
            <a:br>
              <a:rPr lang="en-US" sz="3200" b="1" dirty="0" smtClean="0">
                <a:solidFill>
                  <a:srgbClr val="800000"/>
                </a:solidFill>
                <a:latin typeface="Gill Sans"/>
                <a:cs typeface="Gill Sans"/>
              </a:rPr>
            </a:br>
            <a:r>
              <a:rPr lang="en-US" sz="3200" b="1" dirty="0" smtClean="0">
                <a:solidFill>
                  <a:srgbClr val="800000"/>
                </a:solidFill>
                <a:latin typeface="Gill Sans"/>
                <a:cs typeface="Gill Sans"/>
              </a:rPr>
              <a:t>Variability in All EAP &amp; Work/Life Services</a:t>
            </a:r>
            <a:endParaRPr lang="en-US" sz="3200" b="1" dirty="0"/>
          </a:p>
        </p:txBody>
      </p:sp>
      <p:pic>
        <p:nvPicPr>
          <p:cNvPr id="6" name="Picture 5"/>
          <p:cNvPicPr>
            <a:picLocks noChangeAspect="1"/>
          </p:cNvPicPr>
          <p:nvPr/>
        </p:nvPicPr>
        <p:blipFill>
          <a:blip r:embed="rId2"/>
          <a:stretch>
            <a:fillRect/>
          </a:stretch>
        </p:blipFill>
        <p:spPr>
          <a:xfrm>
            <a:off x="1676400" y="1371600"/>
            <a:ext cx="5816600" cy="4660679"/>
          </a:xfrm>
          <a:prstGeom prst="rect">
            <a:avLst/>
          </a:prstGeom>
        </p:spPr>
      </p:pic>
    </p:spTree>
    <p:extLst>
      <p:ext uri="{BB962C8B-B14F-4D97-AF65-F5344CB8AC3E}">
        <p14:creationId xmlns:p14="http://schemas.microsoft.com/office/powerpoint/2010/main" val="2258463206"/>
      </p:ext>
    </p:extLst>
  </p:cSld>
  <p:clrMapOvr>
    <a:masterClrMapping/>
  </p:clrMapOvr>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8D52518-472C-CE45-A51C-3AA0691B0616}" type="slidenum">
              <a:rPr lang="en-US" smtClean="0"/>
              <a:pPr/>
              <a:t>79</a:t>
            </a:fld>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164927853"/>
              </p:ext>
            </p:extLst>
          </p:nvPr>
        </p:nvGraphicFramePr>
        <p:xfrm>
          <a:off x="1524000" y="1295400"/>
          <a:ext cx="68580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9" name="Title 1"/>
          <p:cNvSpPr>
            <a:spLocks noGrp="1"/>
          </p:cNvSpPr>
          <p:nvPr>
            <p:ph type="title"/>
          </p:nvPr>
        </p:nvSpPr>
        <p:spPr>
          <a:xfrm>
            <a:off x="990600" y="152400"/>
            <a:ext cx="8229600" cy="1143000"/>
          </a:xfrm>
        </p:spPr>
        <p:txBody>
          <a:bodyPr>
            <a:normAutofit/>
          </a:bodyPr>
          <a:lstStyle/>
          <a:p>
            <a:pPr algn="ctr"/>
            <a:r>
              <a:rPr lang="en-US" sz="3200" b="1" dirty="0" smtClean="0">
                <a:solidFill>
                  <a:srgbClr val="800000"/>
                </a:solidFill>
                <a:latin typeface="Gill Sans"/>
                <a:cs typeface="Gill Sans"/>
              </a:rPr>
              <a:t>Services Use Mix – All </a:t>
            </a:r>
            <a:r>
              <a:rPr lang="en-US" sz="3200" b="1" dirty="0">
                <a:solidFill>
                  <a:srgbClr val="800000"/>
                </a:solidFill>
                <a:latin typeface="Gill Sans"/>
                <a:cs typeface="Gill Sans"/>
              </a:rPr>
              <a:t>3</a:t>
            </a:r>
            <a:r>
              <a:rPr lang="en-US" sz="3200" b="1" dirty="0" smtClean="0">
                <a:solidFill>
                  <a:srgbClr val="800000"/>
                </a:solidFill>
                <a:latin typeface="Gill Sans"/>
                <a:cs typeface="Gill Sans"/>
              </a:rPr>
              <a:t> Services</a:t>
            </a:r>
            <a:endParaRPr lang="en-US" sz="3200" b="1" dirty="0"/>
          </a:p>
        </p:txBody>
      </p:sp>
      <p:sp>
        <p:nvSpPr>
          <p:cNvPr id="8" name="Title 1"/>
          <p:cNvSpPr txBox="1">
            <a:spLocks/>
          </p:cNvSpPr>
          <p:nvPr/>
        </p:nvSpPr>
        <p:spPr>
          <a:xfrm>
            <a:off x="152400" y="6172200"/>
            <a:ext cx="2438400" cy="549276"/>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800" dirty="0" smtClean="0">
                <a:solidFill>
                  <a:srgbClr val="800000"/>
                </a:solidFill>
                <a:latin typeface="Gill Sans"/>
                <a:cs typeface="Gill Sans"/>
              </a:rPr>
              <a:t>(n = 28)</a:t>
            </a:r>
            <a:endParaRPr lang="en-US" sz="1800" dirty="0"/>
          </a:p>
        </p:txBody>
      </p:sp>
    </p:spTree>
    <p:extLst>
      <p:ext uri="{BB962C8B-B14F-4D97-AF65-F5344CB8AC3E}">
        <p14:creationId xmlns:p14="http://schemas.microsoft.com/office/powerpoint/2010/main" val="352853110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solidFill>
                  <a:srgbClr val="800000"/>
                </a:solidFill>
                <a:latin typeface="Gill Sans"/>
                <a:cs typeface="Gill Sans"/>
              </a:rPr>
              <a:t>Study </a:t>
            </a:r>
            <a:r>
              <a:rPr lang="en-US" sz="3200" b="1" dirty="0" smtClean="0">
                <a:solidFill>
                  <a:srgbClr val="800000"/>
                </a:solidFill>
                <a:latin typeface="Gill Sans"/>
                <a:cs typeface="Gill Sans"/>
              </a:rPr>
              <a:t>Methodology:</a:t>
            </a:r>
            <a:br>
              <a:rPr lang="en-US" sz="3200" b="1" dirty="0" smtClean="0">
                <a:solidFill>
                  <a:srgbClr val="800000"/>
                </a:solidFill>
                <a:latin typeface="Gill Sans"/>
                <a:cs typeface="Gill Sans"/>
              </a:rPr>
            </a:br>
            <a:r>
              <a:rPr lang="en-US" sz="3200" b="1" dirty="0" smtClean="0">
                <a:solidFill>
                  <a:srgbClr val="800000"/>
                </a:solidFill>
                <a:latin typeface="Gill Sans"/>
                <a:cs typeface="Gill Sans"/>
              </a:rPr>
              <a:t>Survey Development</a:t>
            </a:r>
            <a:endParaRPr lang="en-US" sz="3200" b="1" dirty="0"/>
          </a:p>
        </p:txBody>
      </p:sp>
      <p:sp>
        <p:nvSpPr>
          <p:cNvPr id="3" name="Content Placeholder 2"/>
          <p:cNvSpPr>
            <a:spLocks noGrp="1"/>
          </p:cNvSpPr>
          <p:nvPr>
            <p:ph idx="1"/>
          </p:nvPr>
        </p:nvSpPr>
        <p:spPr>
          <a:xfrm>
            <a:off x="762000" y="1596572"/>
            <a:ext cx="8229600" cy="4525963"/>
          </a:xfrm>
        </p:spPr>
        <p:txBody>
          <a:bodyPr>
            <a:normAutofit/>
          </a:bodyPr>
          <a:lstStyle/>
          <a:p>
            <a:pPr marL="0" indent="0">
              <a:buNone/>
            </a:pPr>
            <a:endParaRPr lang="en-US" sz="2800" dirty="0">
              <a:latin typeface="Gill Sans"/>
              <a:cs typeface="Gill Sans"/>
            </a:endParaRPr>
          </a:p>
          <a:p>
            <a:pPr marL="0" indent="0">
              <a:buNone/>
            </a:pPr>
            <a:r>
              <a:rPr lang="en-US" sz="2800" dirty="0" smtClean="0">
                <a:latin typeface="Gill Sans"/>
                <a:cs typeface="Gill Sans"/>
              </a:rPr>
              <a:t>New questionnaire </a:t>
            </a:r>
            <a:r>
              <a:rPr lang="en-US" sz="2800" dirty="0">
                <a:latin typeface="Gill Sans"/>
                <a:cs typeface="Gill Sans"/>
              </a:rPr>
              <a:t>created for </a:t>
            </a:r>
            <a:r>
              <a:rPr lang="en-US" sz="2800" dirty="0" smtClean="0">
                <a:latin typeface="Gill Sans"/>
                <a:cs typeface="Gill Sans"/>
              </a:rPr>
              <a:t>the study</a:t>
            </a:r>
          </a:p>
          <a:p>
            <a:pPr marL="0" indent="0">
              <a:buNone/>
            </a:pPr>
            <a:endParaRPr lang="en-US" sz="2800" dirty="0">
              <a:latin typeface="Gill Sans"/>
              <a:cs typeface="Gill Sans"/>
            </a:endParaRPr>
          </a:p>
          <a:p>
            <a:pPr lvl="1"/>
            <a:r>
              <a:rPr lang="en-US" dirty="0">
                <a:latin typeface="Gill Sans"/>
                <a:cs typeface="Gill Sans"/>
              </a:rPr>
              <a:t>Panel of Industry </a:t>
            </a:r>
            <a:r>
              <a:rPr lang="en-US" dirty="0" smtClean="0">
                <a:latin typeface="Gill Sans"/>
                <a:cs typeface="Gill Sans"/>
              </a:rPr>
              <a:t>Experts</a:t>
            </a:r>
            <a:endParaRPr lang="en-US" dirty="0">
              <a:latin typeface="Gill Sans"/>
              <a:cs typeface="Gill Sans"/>
            </a:endParaRPr>
          </a:p>
          <a:p>
            <a:pPr lvl="1"/>
            <a:r>
              <a:rPr lang="en-US" dirty="0">
                <a:latin typeface="Gill Sans"/>
                <a:cs typeface="Gill Sans"/>
              </a:rPr>
              <a:t>Pilot Tested &amp; </a:t>
            </a:r>
            <a:r>
              <a:rPr lang="en-US" dirty="0" smtClean="0">
                <a:latin typeface="Gill Sans"/>
                <a:cs typeface="Gill Sans"/>
              </a:rPr>
              <a:t>Revised</a:t>
            </a:r>
          </a:p>
          <a:p>
            <a:pPr lvl="1"/>
            <a:r>
              <a:rPr lang="en-US" dirty="0" smtClean="0">
                <a:latin typeface="Gill Sans"/>
                <a:cs typeface="Gill Sans"/>
              </a:rPr>
              <a:t>44 Items selected from initial pool of 71</a:t>
            </a:r>
          </a:p>
          <a:p>
            <a:pPr marL="457200" lvl="1" indent="0">
              <a:buNone/>
            </a:pPr>
            <a:endParaRPr lang="en-US" dirty="0">
              <a:latin typeface="Gill Sans"/>
              <a:cs typeface="Gill Sans"/>
            </a:endParaRPr>
          </a:p>
        </p:txBody>
      </p:sp>
      <p:sp>
        <p:nvSpPr>
          <p:cNvPr id="4" name="Slide Number Placeholder 4"/>
          <p:cNvSpPr>
            <a:spLocks noGrp="1"/>
          </p:cNvSpPr>
          <p:nvPr>
            <p:ph type="sldNum" sz="quarter" idx="12"/>
          </p:nvPr>
        </p:nvSpPr>
        <p:spPr>
          <a:xfrm>
            <a:off x="6553200" y="6356351"/>
            <a:ext cx="2133600" cy="365125"/>
          </a:xfrm>
        </p:spPr>
        <p:txBody>
          <a:bodyPr/>
          <a:lstStyle/>
          <a:p>
            <a:fld id="{B8D52518-472C-CE45-A51C-3AA0691B0616}" type="slidenum">
              <a:rPr lang="en-US" smtClean="0"/>
              <a:pPr/>
              <a:t>8</a:t>
            </a:fld>
            <a:endParaRPr lang="en-US" dirty="0"/>
          </a:p>
        </p:txBody>
      </p:sp>
    </p:spTree>
    <p:extLst>
      <p:ext uri="{BB962C8B-B14F-4D97-AF65-F5344CB8AC3E}">
        <p14:creationId xmlns:p14="http://schemas.microsoft.com/office/powerpoint/2010/main" val="1635488725"/>
      </p:ext>
    </p:extLst>
  </p:cSld>
  <p:clrMapOvr>
    <a:masterClrMapping/>
  </p:clrMapOvr>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8D52518-472C-CE45-A51C-3AA0691B0616}" type="slidenum">
              <a:rPr lang="en-US" smtClean="0"/>
              <a:pPr/>
              <a:t>80</a:t>
            </a:fld>
            <a:endParaRPr lang="en-US" dirty="0"/>
          </a:p>
        </p:txBody>
      </p:sp>
      <p:sp>
        <p:nvSpPr>
          <p:cNvPr id="6" name="Title 1"/>
          <p:cNvSpPr>
            <a:spLocks noGrp="1"/>
          </p:cNvSpPr>
          <p:nvPr>
            <p:ph type="title"/>
          </p:nvPr>
        </p:nvSpPr>
        <p:spPr>
          <a:xfrm>
            <a:off x="990600" y="76200"/>
            <a:ext cx="8153400" cy="1143000"/>
          </a:xfrm>
        </p:spPr>
        <p:txBody>
          <a:bodyPr>
            <a:normAutofit/>
          </a:bodyPr>
          <a:lstStyle/>
          <a:p>
            <a:pPr algn="ctr"/>
            <a:r>
              <a:rPr lang="en-US" sz="3200" b="1" dirty="0" smtClean="0">
                <a:solidFill>
                  <a:srgbClr val="800000"/>
                </a:solidFill>
                <a:latin typeface="Gill Sans"/>
                <a:cs typeface="Gill Sans"/>
              </a:rPr>
              <a:t>Benchmark Utilization Rate for  </a:t>
            </a:r>
            <a:br>
              <a:rPr lang="en-US" sz="3200" b="1" dirty="0" smtClean="0">
                <a:solidFill>
                  <a:srgbClr val="800000"/>
                </a:solidFill>
                <a:latin typeface="Gill Sans"/>
                <a:cs typeface="Gill Sans"/>
              </a:rPr>
            </a:br>
            <a:r>
              <a:rPr lang="en-US" sz="3200" b="1" dirty="0" smtClean="0">
                <a:solidFill>
                  <a:srgbClr val="800000"/>
                </a:solidFill>
                <a:latin typeface="Gill Sans"/>
                <a:cs typeface="Gill Sans"/>
              </a:rPr>
              <a:t>All Services Combined</a:t>
            </a:r>
            <a:endParaRPr lang="en-US" sz="3200" b="1" dirty="0"/>
          </a:p>
        </p:txBody>
      </p:sp>
      <p:graphicFrame>
        <p:nvGraphicFramePr>
          <p:cNvPr id="11" name="Content Placeholder 10"/>
          <p:cNvGraphicFramePr>
            <a:graphicFrameLocks noGrp="1"/>
          </p:cNvGraphicFramePr>
          <p:nvPr>
            <p:ph idx="1"/>
            <p:extLst>
              <p:ext uri="{D42A27DB-BD31-4B8C-83A1-F6EECF244321}">
                <p14:modId xmlns:p14="http://schemas.microsoft.com/office/powerpoint/2010/main" val="2530076755"/>
              </p:ext>
            </p:extLst>
          </p:nvPr>
        </p:nvGraphicFramePr>
        <p:xfrm>
          <a:off x="3962400" y="2057400"/>
          <a:ext cx="3975100" cy="3657600"/>
        </p:xfrm>
        <a:graphic>
          <a:graphicData uri="http://schemas.openxmlformats.org/drawingml/2006/table">
            <a:tbl>
              <a:tblPr firstRow="1" bandRow="1">
                <a:tableStyleId>{2D5ABB26-0587-4C30-8999-92F81FD0307C}</a:tableStyleId>
              </a:tblPr>
              <a:tblGrid>
                <a:gridCol w="397510"/>
                <a:gridCol w="397510"/>
                <a:gridCol w="397510"/>
                <a:gridCol w="397510"/>
                <a:gridCol w="397510"/>
                <a:gridCol w="397510"/>
                <a:gridCol w="397510"/>
                <a:gridCol w="397510"/>
                <a:gridCol w="397510"/>
                <a:gridCol w="397510"/>
              </a:tblGrid>
              <a:tr h="358140">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58140">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58140">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58140">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58140">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58140">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58140">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8000"/>
                    </a:solidFill>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8000"/>
                    </a:solidFill>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58140">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solidFill>
                          <a:srgbClr val="008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FF0000"/>
                    </a:solidFill>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r>
              <a:tr h="358140">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r>
              <a:tr h="358140">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r>
            </a:tbl>
          </a:graphicData>
        </a:graphic>
      </p:graphicFrame>
      <p:sp>
        <p:nvSpPr>
          <p:cNvPr id="12" name="TextBox 11"/>
          <p:cNvSpPr txBox="1"/>
          <p:nvPr/>
        </p:nvSpPr>
        <p:spPr>
          <a:xfrm>
            <a:off x="1447800" y="2133600"/>
            <a:ext cx="2302065" cy="707886"/>
          </a:xfrm>
          <a:prstGeom prst="rect">
            <a:avLst/>
          </a:prstGeom>
          <a:noFill/>
        </p:spPr>
        <p:txBody>
          <a:bodyPr wrap="square" rtlCol="0">
            <a:spAutoFit/>
          </a:bodyPr>
          <a:lstStyle/>
          <a:p>
            <a:r>
              <a:rPr lang="en-US" sz="2000" dirty="0" smtClean="0">
                <a:solidFill>
                  <a:srgbClr val="0000FF"/>
                </a:solidFill>
              </a:rPr>
              <a:t>EAP Counselor </a:t>
            </a:r>
          </a:p>
          <a:p>
            <a:r>
              <a:rPr lang="en-US" sz="2000" dirty="0" smtClean="0">
                <a:solidFill>
                  <a:srgbClr val="0000FF"/>
                </a:solidFill>
              </a:rPr>
              <a:t>Sessions </a:t>
            </a:r>
            <a:r>
              <a:rPr lang="en-US" sz="2000" dirty="0" smtClean="0"/>
              <a:t>= 11.4% </a:t>
            </a:r>
            <a:endParaRPr lang="en-US" sz="2000" dirty="0"/>
          </a:p>
        </p:txBody>
      </p:sp>
      <p:sp>
        <p:nvSpPr>
          <p:cNvPr id="13" name="TextBox 12"/>
          <p:cNvSpPr txBox="1"/>
          <p:nvPr/>
        </p:nvSpPr>
        <p:spPr>
          <a:xfrm>
            <a:off x="3657600" y="1371600"/>
            <a:ext cx="4478660" cy="461665"/>
          </a:xfrm>
          <a:prstGeom prst="rect">
            <a:avLst/>
          </a:prstGeom>
          <a:noFill/>
        </p:spPr>
        <p:txBody>
          <a:bodyPr wrap="none" rtlCol="0">
            <a:spAutoFit/>
          </a:bodyPr>
          <a:lstStyle/>
          <a:p>
            <a:r>
              <a:rPr lang="en-US" dirty="0" smtClean="0"/>
              <a:t>Box is 100 Covered Employees</a:t>
            </a:r>
            <a:endParaRPr lang="en-US" dirty="0"/>
          </a:p>
        </p:txBody>
      </p:sp>
      <p:sp>
        <p:nvSpPr>
          <p:cNvPr id="7" name="TextBox 6"/>
          <p:cNvSpPr txBox="1"/>
          <p:nvPr/>
        </p:nvSpPr>
        <p:spPr>
          <a:xfrm>
            <a:off x="1447800" y="2971800"/>
            <a:ext cx="2269548" cy="1323439"/>
          </a:xfrm>
          <a:prstGeom prst="rect">
            <a:avLst/>
          </a:prstGeom>
          <a:noFill/>
        </p:spPr>
        <p:txBody>
          <a:bodyPr wrap="square" rtlCol="0">
            <a:spAutoFit/>
          </a:bodyPr>
          <a:lstStyle/>
          <a:p>
            <a:r>
              <a:rPr lang="en-US" sz="2000" dirty="0" smtClean="0">
                <a:solidFill>
                  <a:srgbClr val="FF0000"/>
                </a:solidFill>
              </a:rPr>
              <a:t>EAP </a:t>
            </a:r>
          </a:p>
          <a:p>
            <a:r>
              <a:rPr lang="en-US" sz="2000" dirty="0" smtClean="0">
                <a:solidFill>
                  <a:srgbClr val="FF0000"/>
                </a:solidFill>
              </a:rPr>
              <a:t>Organizational</a:t>
            </a:r>
          </a:p>
          <a:p>
            <a:r>
              <a:rPr lang="en-US" sz="2000" dirty="0" smtClean="0">
                <a:solidFill>
                  <a:srgbClr val="FF0000"/>
                </a:solidFill>
              </a:rPr>
              <a:t>Services </a:t>
            </a:r>
          </a:p>
          <a:p>
            <a:r>
              <a:rPr lang="en-US" sz="2000" dirty="0" smtClean="0"/>
              <a:t>= 1.2% </a:t>
            </a:r>
            <a:endParaRPr lang="en-US" sz="2000" dirty="0"/>
          </a:p>
        </p:txBody>
      </p:sp>
      <p:sp>
        <p:nvSpPr>
          <p:cNvPr id="8" name="TextBox 7"/>
          <p:cNvSpPr txBox="1"/>
          <p:nvPr/>
        </p:nvSpPr>
        <p:spPr>
          <a:xfrm>
            <a:off x="1447800" y="4495800"/>
            <a:ext cx="2269548" cy="1015663"/>
          </a:xfrm>
          <a:prstGeom prst="rect">
            <a:avLst/>
          </a:prstGeom>
          <a:noFill/>
        </p:spPr>
        <p:txBody>
          <a:bodyPr wrap="square" rtlCol="0">
            <a:spAutoFit/>
          </a:bodyPr>
          <a:lstStyle/>
          <a:p>
            <a:r>
              <a:rPr lang="en-US" sz="2000" dirty="0" smtClean="0">
                <a:solidFill>
                  <a:srgbClr val="008000"/>
                </a:solidFill>
              </a:rPr>
              <a:t>Work-Life</a:t>
            </a:r>
          </a:p>
          <a:p>
            <a:r>
              <a:rPr lang="en-US" sz="2000" dirty="0" smtClean="0">
                <a:solidFill>
                  <a:srgbClr val="008000"/>
                </a:solidFill>
              </a:rPr>
              <a:t>Services </a:t>
            </a:r>
          </a:p>
          <a:p>
            <a:r>
              <a:rPr lang="en-US" sz="2000" dirty="0" smtClean="0"/>
              <a:t>= 1.6% </a:t>
            </a:r>
            <a:endParaRPr lang="en-US" sz="2000" dirty="0"/>
          </a:p>
        </p:txBody>
      </p:sp>
    </p:spTree>
    <p:extLst>
      <p:ext uri="{BB962C8B-B14F-4D97-AF65-F5344CB8AC3E}">
        <p14:creationId xmlns:p14="http://schemas.microsoft.com/office/powerpoint/2010/main" val="4033337815"/>
      </p:ext>
    </p:extLst>
  </p:cSld>
  <p:clrMapOvr>
    <a:masterClrMapping/>
  </p:clrMapOvr>
  <p:timing>
    <p:tnLst>
      <p:par>
        <p:cTn xmlns:p14="http://schemas.microsoft.com/office/powerpoint/2010/mai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8D52518-472C-CE45-A51C-3AA0691B0616}" type="slidenum">
              <a:rPr lang="en-US" smtClean="0"/>
              <a:pPr/>
              <a:t>81</a:t>
            </a:fld>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908092758"/>
              </p:ext>
            </p:extLst>
          </p:nvPr>
        </p:nvGraphicFramePr>
        <p:xfrm>
          <a:off x="457200" y="1705504"/>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9" name="Title 1"/>
          <p:cNvSpPr>
            <a:spLocks noGrp="1"/>
          </p:cNvSpPr>
          <p:nvPr>
            <p:ph type="title"/>
          </p:nvPr>
        </p:nvSpPr>
        <p:spPr>
          <a:xfrm>
            <a:off x="457200" y="304800"/>
            <a:ext cx="8229600" cy="1143000"/>
          </a:xfrm>
        </p:spPr>
        <p:txBody>
          <a:bodyPr>
            <a:normAutofit fontScale="90000"/>
          </a:bodyPr>
          <a:lstStyle/>
          <a:p>
            <a:r>
              <a:rPr lang="en-US" sz="3200" b="1" dirty="0" smtClean="0">
                <a:solidFill>
                  <a:srgbClr val="800000"/>
                </a:solidFill>
                <a:latin typeface="Gill Sans"/>
                <a:cs typeface="Gill Sans"/>
              </a:rPr>
              <a:t>Utilization Rate Summary</a:t>
            </a:r>
            <a:br>
              <a:rPr lang="en-US" sz="3200" b="1" dirty="0" smtClean="0">
                <a:solidFill>
                  <a:srgbClr val="800000"/>
                </a:solidFill>
                <a:latin typeface="Gill Sans"/>
                <a:cs typeface="Gill Sans"/>
              </a:rPr>
            </a:br>
            <a:r>
              <a:rPr lang="en-US" sz="3200" b="1" dirty="0" smtClean="0">
                <a:solidFill>
                  <a:srgbClr val="800000"/>
                </a:solidFill>
                <a:latin typeface="Gill Sans"/>
                <a:cs typeface="Gill Sans"/>
              </a:rPr>
              <a:t>usage per 100 covered employees per year:</a:t>
            </a:r>
            <a:br>
              <a:rPr lang="en-US" sz="3200" b="1" dirty="0" smtClean="0">
                <a:solidFill>
                  <a:srgbClr val="800000"/>
                </a:solidFill>
                <a:latin typeface="Gill Sans"/>
                <a:cs typeface="Gill Sans"/>
              </a:rPr>
            </a:br>
            <a:r>
              <a:rPr lang="en-US" sz="3200" b="1" dirty="0" smtClean="0">
                <a:solidFill>
                  <a:srgbClr val="800000"/>
                </a:solidFill>
                <a:latin typeface="Gill Sans"/>
                <a:cs typeface="Gill Sans"/>
              </a:rPr>
              <a:t>Mean (statistical) Averages</a:t>
            </a:r>
            <a:endParaRPr lang="en-US" sz="3200" b="1" dirty="0"/>
          </a:p>
        </p:txBody>
      </p:sp>
      <p:sp>
        <p:nvSpPr>
          <p:cNvPr id="10" name="Title 1"/>
          <p:cNvSpPr txBox="1">
            <a:spLocks/>
          </p:cNvSpPr>
          <p:nvPr/>
        </p:nvSpPr>
        <p:spPr>
          <a:xfrm>
            <a:off x="152400" y="6172200"/>
            <a:ext cx="3657600" cy="549276"/>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800" dirty="0" smtClean="0">
                <a:solidFill>
                  <a:srgbClr val="800000"/>
                </a:solidFill>
                <a:latin typeface="Gill Sans"/>
                <a:cs typeface="Gill Sans"/>
              </a:rPr>
              <a:t>(n = varies; rates not additive)</a:t>
            </a:r>
            <a:endParaRPr lang="en-US" sz="1800" dirty="0"/>
          </a:p>
        </p:txBody>
      </p:sp>
    </p:spTree>
    <p:extLst>
      <p:ext uri="{BB962C8B-B14F-4D97-AF65-F5344CB8AC3E}">
        <p14:creationId xmlns:p14="http://schemas.microsoft.com/office/powerpoint/2010/main" val="3487070826"/>
      </p:ext>
    </p:extLst>
  </p:cSld>
  <p:clrMapOvr>
    <a:masterClrMapping/>
  </p:clrMapOvr>
  <p:timing>
    <p:tnLst>
      <p:par>
        <p:cTn xmlns:p14="http://schemas.microsoft.com/office/powerpoint/2010/mai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8D52518-472C-CE45-A51C-3AA0691B0616}" type="slidenum">
              <a:rPr lang="en-US" smtClean="0"/>
              <a:pPr/>
              <a:t>82</a:t>
            </a:fld>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295058219"/>
              </p:ext>
            </p:extLst>
          </p:nvPr>
        </p:nvGraphicFramePr>
        <p:xfrm>
          <a:off x="457200" y="1830388"/>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8" name="Title 1"/>
          <p:cNvSpPr txBox="1">
            <a:spLocks/>
          </p:cNvSpPr>
          <p:nvPr/>
        </p:nvSpPr>
        <p:spPr>
          <a:xfrm>
            <a:off x="152400" y="6172200"/>
            <a:ext cx="3657600" cy="549276"/>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800" dirty="0" smtClean="0">
                <a:solidFill>
                  <a:srgbClr val="800000"/>
                </a:solidFill>
                <a:latin typeface="Gill Sans"/>
                <a:cs typeface="Gill Sans"/>
              </a:rPr>
              <a:t>(n = varies; rates not additive)</a:t>
            </a:r>
            <a:endParaRPr lang="en-US" sz="1800" dirty="0"/>
          </a:p>
        </p:txBody>
      </p:sp>
      <p:sp>
        <p:nvSpPr>
          <p:cNvPr id="9" name="Title 1"/>
          <p:cNvSpPr>
            <a:spLocks noGrp="1"/>
          </p:cNvSpPr>
          <p:nvPr>
            <p:ph type="title"/>
          </p:nvPr>
        </p:nvSpPr>
        <p:spPr>
          <a:xfrm>
            <a:off x="457200" y="304800"/>
            <a:ext cx="8229600" cy="1143000"/>
          </a:xfrm>
        </p:spPr>
        <p:txBody>
          <a:bodyPr>
            <a:normAutofit fontScale="90000"/>
          </a:bodyPr>
          <a:lstStyle/>
          <a:p>
            <a:r>
              <a:rPr lang="en-US" sz="3200" b="1" dirty="0" smtClean="0">
                <a:solidFill>
                  <a:srgbClr val="800000"/>
                </a:solidFill>
                <a:latin typeface="Gill Sans"/>
                <a:cs typeface="Gill Sans"/>
              </a:rPr>
              <a:t>Utilization Rate Summary</a:t>
            </a:r>
            <a:br>
              <a:rPr lang="en-US" sz="3200" b="1" dirty="0" smtClean="0">
                <a:solidFill>
                  <a:srgbClr val="800000"/>
                </a:solidFill>
                <a:latin typeface="Gill Sans"/>
                <a:cs typeface="Gill Sans"/>
              </a:rPr>
            </a:br>
            <a:r>
              <a:rPr lang="en-US" sz="3200" b="1" dirty="0" smtClean="0">
                <a:solidFill>
                  <a:srgbClr val="800000"/>
                </a:solidFill>
                <a:latin typeface="Gill Sans"/>
                <a:cs typeface="Gill Sans"/>
              </a:rPr>
              <a:t>usage per 100 covered employees per year:</a:t>
            </a:r>
            <a:r>
              <a:rPr lang="en-US" sz="3200" b="1" dirty="0">
                <a:solidFill>
                  <a:srgbClr val="800000"/>
                </a:solidFill>
                <a:latin typeface="Gill Sans"/>
                <a:cs typeface="Gill Sans"/>
              </a:rPr>
              <a:t/>
            </a:r>
            <a:br>
              <a:rPr lang="en-US" sz="3200" b="1" dirty="0">
                <a:solidFill>
                  <a:srgbClr val="800000"/>
                </a:solidFill>
                <a:latin typeface="Gill Sans"/>
                <a:cs typeface="Gill Sans"/>
              </a:rPr>
            </a:br>
            <a:r>
              <a:rPr lang="en-US" sz="3200" b="1" dirty="0">
                <a:solidFill>
                  <a:srgbClr val="800000"/>
                </a:solidFill>
                <a:latin typeface="Gill Sans"/>
                <a:cs typeface="Gill Sans"/>
              </a:rPr>
              <a:t>Median (sample mid-point) Averages</a:t>
            </a:r>
            <a:endParaRPr lang="en-US" sz="3200" b="1" dirty="0"/>
          </a:p>
        </p:txBody>
      </p:sp>
    </p:spTree>
    <p:extLst>
      <p:ext uri="{BB962C8B-B14F-4D97-AF65-F5344CB8AC3E}">
        <p14:creationId xmlns:p14="http://schemas.microsoft.com/office/powerpoint/2010/main" val="4259514651"/>
      </p:ext>
    </p:extLst>
  </p:cSld>
  <p:clrMapOvr>
    <a:masterClrMapping/>
  </p:clrMapOvr>
  <p:timing>
    <p:tnLst>
      <p:par>
        <p:cTn xmlns:p14="http://schemas.microsoft.com/office/powerpoint/2010/mai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Covered LIVES Use Rates</a:t>
            </a:r>
            <a:endParaRPr lang="en-US" dirty="0"/>
          </a:p>
        </p:txBody>
      </p:sp>
      <p:sp>
        <p:nvSpPr>
          <p:cNvPr id="4" name="Slide Number Placeholder 3"/>
          <p:cNvSpPr>
            <a:spLocks noGrp="1"/>
          </p:cNvSpPr>
          <p:nvPr>
            <p:ph type="sldNum" sz="quarter" idx="12"/>
          </p:nvPr>
        </p:nvSpPr>
        <p:spPr/>
        <p:txBody>
          <a:bodyPr/>
          <a:lstStyle/>
          <a:p>
            <a:fld id="{B8D52518-472C-CE45-A51C-3AA0691B0616}" type="slidenum">
              <a:rPr lang="en-US" smtClean="0"/>
              <a:pPr/>
              <a:t>83</a:t>
            </a:fld>
            <a:endParaRPr lang="en-US" dirty="0"/>
          </a:p>
        </p:txBody>
      </p:sp>
      <p:sp>
        <p:nvSpPr>
          <p:cNvPr id="5" name="TextBox 4"/>
          <p:cNvSpPr txBox="1"/>
          <p:nvPr/>
        </p:nvSpPr>
        <p:spPr>
          <a:xfrm>
            <a:off x="609600" y="1404263"/>
            <a:ext cx="7924800" cy="4154983"/>
          </a:xfrm>
          <a:prstGeom prst="rect">
            <a:avLst/>
          </a:prstGeom>
          <a:noFill/>
        </p:spPr>
        <p:txBody>
          <a:bodyPr wrap="square" rtlCol="0">
            <a:spAutoFit/>
          </a:bodyPr>
          <a:lstStyle/>
          <a:p>
            <a:r>
              <a:rPr lang="en-US" dirty="0"/>
              <a:t>Compared to utilization based </a:t>
            </a:r>
            <a:r>
              <a:rPr lang="en-US" dirty="0" smtClean="0"/>
              <a:t>on covered </a:t>
            </a:r>
            <a:r>
              <a:rPr lang="en-US" dirty="0"/>
              <a:t>employees, findings are much lower when based on covered lives due to </a:t>
            </a:r>
            <a:r>
              <a:rPr lang="en-US" dirty="0" smtClean="0"/>
              <a:t>the number </a:t>
            </a:r>
            <a:r>
              <a:rPr lang="en-US" dirty="0"/>
              <a:t>of total lives being roughly two and a half times greater than the number of </a:t>
            </a:r>
            <a:r>
              <a:rPr lang="en-US" dirty="0" smtClean="0"/>
              <a:t>total employees</a:t>
            </a:r>
            <a:r>
              <a:rPr lang="en-US" dirty="0"/>
              <a:t>. </a:t>
            </a:r>
            <a:endParaRPr lang="en-US" dirty="0" smtClean="0"/>
          </a:p>
          <a:p>
            <a:endParaRPr lang="en-US" dirty="0"/>
          </a:p>
          <a:p>
            <a:r>
              <a:rPr lang="en-US" dirty="0" smtClean="0"/>
              <a:t>Therefore</a:t>
            </a:r>
            <a:r>
              <a:rPr lang="en-US" dirty="0"/>
              <a:t>, when the above rates were calculated using the dominator </a:t>
            </a:r>
            <a:r>
              <a:rPr lang="en-US" dirty="0" smtClean="0"/>
              <a:t>of the </a:t>
            </a:r>
            <a:r>
              <a:rPr lang="en-US" dirty="0"/>
              <a:t>population count of the number of total covered lives (employees and dependents)</a:t>
            </a:r>
          </a:p>
          <a:p>
            <a:r>
              <a:rPr lang="en-US" dirty="0"/>
              <a:t>instead of the population count of covered employees and the multiplier figured used </a:t>
            </a:r>
            <a:r>
              <a:rPr lang="en-US" dirty="0" smtClean="0"/>
              <a:t>at the </a:t>
            </a:r>
            <a:r>
              <a:rPr lang="en-US" dirty="0"/>
              <a:t>end of the equation was 1,000 instead of </a:t>
            </a:r>
            <a:r>
              <a:rPr lang="en-US" dirty="0" smtClean="0"/>
              <a:t>100.</a:t>
            </a:r>
            <a:endParaRPr lang="en-US" dirty="0"/>
          </a:p>
        </p:txBody>
      </p:sp>
    </p:spTree>
    <p:extLst>
      <p:ext uri="{BB962C8B-B14F-4D97-AF65-F5344CB8AC3E}">
        <p14:creationId xmlns:p14="http://schemas.microsoft.com/office/powerpoint/2010/main" val="188088972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r>
              <a:rPr lang="en-US" dirty="0"/>
              <a:t>The </a:t>
            </a:r>
            <a:r>
              <a:rPr lang="en-US" dirty="0" smtClean="0"/>
              <a:t>Covered Lives CCR </a:t>
            </a:r>
            <a:r>
              <a:rPr lang="en-US" dirty="0"/>
              <a:t>is calculated by dividing the total number of counselor cases by the total number of covered total lives (employees and dependents combined) and then multiplying this figure by </a:t>
            </a:r>
            <a:r>
              <a:rPr lang="en-US" dirty="0" smtClean="0"/>
              <a:t>1000.  </a:t>
            </a:r>
          </a:p>
          <a:p>
            <a:r>
              <a:rPr lang="en-US" b="1" dirty="0" smtClean="0"/>
              <a:t>Mean = 19.4 </a:t>
            </a:r>
          </a:p>
          <a:p>
            <a:r>
              <a:rPr lang="en-US" dirty="0" smtClean="0"/>
              <a:t>On average, there were 19.4 people who had used the EAP for counseling per year per every 1,000 covered lives.</a:t>
            </a:r>
          </a:p>
          <a:p>
            <a:r>
              <a:rPr lang="en-US" dirty="0" smtClean="0"/>
              <a:t>Median = 14.2</a:t>
            </a:r>
          </a:p>
          <a:p>
            <a:r>
              <a:rPr lang="en-US" dirty="0" smtClean="0"/>
              <a:t>Range = 0.3 – 91.4</a:t>
            </a:r>
            <a:endParaRPr lang="en-US" dirty="0">
              <a:latin typeface="Gill Sans"/>
              <a:cs typeface="Gill Sans"/>
            </a:endParaRPr>
          </a:p>
        </p:txBody>
      </p:sp>
      <p:sp>
        <p:nvSpPr>
          <p:cNvPr id="4" name="Slide Number Placeholder 3"/>
          <p:cNvSpPr>
            <a:spLocks noGrp="1"/>
          </p:cNvSpPr>
          <p:nvPr>
            <p:ph type="sldNum" sz="quarter" idx="12"/>
          </p:nvPr>
        </p:nvSpPr>
        <p:spPr/>
        <p:txBody>
          <a:bodyPr/>
          <a:lstStyle/>
          <a:p>
            <a:fld id="{B8D52518-472C-CE45-A51C-3AA0691B0616}" type="slidenum">
              <a:rPr lang="en-US" smtClean="0"/>
              <a:pPr/>
              <a:t>84</a:t>
            </a:fld>
            <a:endParaRPr lang="en-US" dirty="0"/>
          </a:p>
        </p:txBody>
      </p:sp>
      <p:sp>
        <p:nvSpPr>
          <p:cNvPr id="6" name="Title 1"/>
          <p:cNvSpPr>
            <a:spLocks noGrp="1"/>
          </p:cNvSpPr>
          <p:nvPr>
            <p:ph type="title"/>
          </p:nvPr>
        </p:nvSpPr>
        <p:spPr>
          <a:xfrm>
            <a:off x="457200" y="304800"/>
            <a:ext cx="8229600" cy="1143000"/>
          </a:xfrm>
        </p:spPr>
        <p:txBody>
          <a:bodyPr>
            <a:normAutofit/>
          </a:bodyPr>
          <a:lstStyle/>
          <a:p>
            <a:r>
              <a:rPr lang="en-US" sz="3200" b="1" dirty="0" smtClean="0">
                <a:solidFill>
                  <a:srgbClr val="800000"/>
                </a:solidFill>
                <a:latin typeface="Gill Sans"/>
                <a:cs typeface="Gill Sans"/>
              </a:rPr>
              <a:t>Covered Lives Utilization Rate 1:  </a:t>
            </a:r>
            <a:br>
              <a:rPr lang="en-US" sz="3200" b="1" dirty="0" smtClean="0">
                <a:solidFill>
                  <a:srgbClr val="800000"/>
                </a:solidFill>
                <a:latin typeface="Gill Sans"/>
                <a:cs typeface="Gill Sans"/>
              </a:rPr>
            </a:br>
            <a:r>
              <a:rPr lang="en-US" sz="3200" b="1" dirty="0" smtClean="0">
                <a:solidFill>
                  <a:srgbClr val="800000"/>
                </a:solidFill>
                <a:latin typeface="Gill Sans"/>
                <a:cs typeface="Gill Sans"/>
              </a:rPr>
              <a:t>EAP Counselor Cases</a:t>
            </a:r>
            <a:endParaRPr lang="en-US" sz="3200" b="1" dirty="0"/>
          </a:p>
        </p:txBody>
      </p:sp>
      <p:sp>
        <p:nvSpPr>
          <p:cNvPr id="5" name="Title 1"/>
          <p:cNvSpPr txBox="1">
            <a:spLocks/>
          </p:cNvSpPr>
          <p:nvPr/>
        </p:nvSpPr>
        <p:spPr>
          <a:xfrm>
            <a:off x="152400" y="6172200"/>
            <a:ext cx="2438400" cy="549276"/>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800" dirty="0" smtClean="0">
                <a:solidFill>
                  <a:srgbClr val="800000"/>
                </a:solidFill>
                <a:latin typeface="Gill Sans"/>
                <a:cs typeface="Gill Sans"/>
              </a:rPr>
              <a:t>(n = 48)</a:t>
            </a:r>
            <a:endParaRPr lang="en-US" sz="1800" dirty="0"/>
          </a:p>
        </p:txBody>
      </p:sp>
    </p:spTree>
    <p:extLst>
      <p:ext uri="{BB962C8B-B14F-4D97-AF65-F5344CB8AC3E}">
        <p14:creationId xmlns:p14="http://schemas.microsoft.com/office/powerpoint/2010/main" val="1940040605"/>
      </p:ext>
    </p:extLst>
  </p:cSld>
  <p:clrMapOvr>
    <a:masterClrMapping/>
  </p:clrMapOvr>
  <p:timing>
    <p:tnLst>
      <p:par>
        <p:cTn xmlns:p14="http://schemas.microsoft.com/office/powerpoint/2010/mai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600201"/>
            <a:ext cx="8229600" cy="4525963"/>
          </a:xfrm>
        </p:spPr>
        <p:txBody>
          <a:bodyPr>
            <a:normAutofit fontScale="92500" lnSpcReduction="20000"/>
          </a:bodyPr>
          <a:lstStyle/>
          <a:p>
            <a:r>
              <a:rPr lang="en-US" dirty="0" smtClean="0"/>
              <a:t>This rate is </a:t>
            </a:r>
            <a:r>
              <a:rPr lang="en-US" dirty="0"/>
              <a:t>calculated by dividing the total number of </a:t>
            </a:r>
            <a:r>
              <a:rPr lang="en-US" dirty="0" smtClean="0"/>
              <a:t>counseling sessions provided by </a:t>
            </a:r>
            <a:r>
              <a:rPr lang="en-US" dirty="0"/>
              <a:t>the total number of covered </a:t>
            </a:r>
            <a:r>
              <a:rPr lang="en-US" dirty="0" smtClean="0"/>
              <a:t>total lives (employees and dependents combined) and </a:t>
            </a:r>
            <a:r>
              <a:rPr lang="en-US" dirty="0"/>
              <a:t>then multiplying this figure by </a:t>
            </a:r>
            <a:r>
              <a:rPr lang="en-US" dirty="0" smtClean="0"/>
              <a:t>1,000</a:t>
            </a:r>
            <a:r>
              <a:rPr lang="en-US" dirty="0"/>
              <a:t>. </a:t>
            </a:r>
            <a:endParaRPr lang="en-US" dirty="0" smtClean="0"/>
          </a:p>
          <a:p>
            <a:r>
              <a:rPr lang="en-US" b="1" dirty="0" smtClean="0"/>
              <a:t>Mean = 47.7</a:t>
            </a:r>
          </a:p>
          <a:p>
            <a:r>
              <a:rPr lang="en-US" dirty="0"/>
              <a:t>O</a:t>
            </a:r>
            <a:r>
              <a:rPr lang="en-US" dirty="0" smtClean="0"/>
              <a:t>n average, there were 47.7 EAP counseling sessions (units of service) delivered per year for every 1,000 covered lives.</a:t>
            </a:r>
          </a:p>
          <a:p>
            <a:r>
              <a:rPr lang="en-US" dirty="0" smtClean="0"/>
              <a:t>Median = 33.5</a:t>
            </a:r>
          </a:p>
          <a:p>
            <a:r>
              <a:rPr lang="en-US" dirty="0" smtClean="0"/>
              <a:t>Range = 0.3 – 263.7</a:t>
            </a:r>
            <a:endParaRPr lang="en-US" dirty="0">
              <a:latin typeface="Gill Sans"/>
              <a:cs typeface="Gill Sans"/>
            </a:endParaRPr>
          </a:p>
        </p:txBody>
      </p:sp>
      <p:sp>
        <p:nvSpPr>
          <p:cNvPr id="4" name="Slide Number Placeholder 3"/>
          <p:cNvSpPr>
            <a:spLocks noGrp="1"/>
          </p:cNvSpPr>
          <p:nvPr>
            <p:ph type="sldNum" sz="quarter" idx="12"/>
          </p:nvPr>
        </p:nvSpPr>
        <p:spPr/>
        <p:txBody>
          <a:bodyPr/>
          <a:lstStyle/>
          <a:p>
            <a:fld id="{B8D52518-472C-CE45-A51C-3AA0691B0616}" type="slidenum">
              <a:rPr lang="en-US" smtClean="0"/>
              <a:pPr/>
              <a:t>85</a:t>
            </a:fld>
            <a:endParaRPr lang="en-US" dirty="0"/>
          </a:p>
        </p:txBody>
      </p:sp>
      <p:sp>
        <p:nvSpPr>
          <p:cNvPr id="6" name="Title 1"/>
          <p:cNvSpPr>
            <a:spLocks noGrp="1"/>
          </p:cNvSpPr>
          <p:nvPr>
            <p:ph type="title"/>
          </p:nvPr>
        </p:nvSpPr>
        <p:spPr>
          <a:xfrm>
            <a:off x="457200" y="304800"/>
            <a:ext cx="8229600" cy="1143000"/>
          </a:xfrm>
        </p:spPr>
        <p:txBody>
          <a:bodyPr>
            <a:normAutofit/>
          </a:bodyPr>
          <a:lstStyle/>
          <a:p>
            <a:r>
              <a:rPr lang="en-US" sz="3200" b="1" dirty="0" smtClean="0">
                <a:solidFill>
                  <a:srgbClr val="800000"/>
                </a:solidFill>
                <a:latin typeface="Gill Sans"/>
                <a:cs typeface="Gill Sans"/>
              </a:rPr>
              <a:t>Covered Lives Utilization Rate 2:  </a:t>
            </a:r>
            <a:br>
              <a:rPr lang="en-US" sz="3200" b="1" dirty="0" smtClean="0">
                <a:solidFill>
                  <a:srgbClr val="800000"/>
                </a:solidFill>
                <a:latin typeface="Gill Sans"/>
                <a:cs typeface="Gill Sans"/>
              </a:rPr>
            </a:br>
            <a:r>
              <a:rPr lang="en-US" sz="3200" b="1" dirty="0" smtClean="0">
                <a:solidFill>
                  <a:srgbClr val="800000"/>
                </a:solidFill>
                <a:latin typeface="Gill Sans"/>
                <a:cs typeface="Gill Sans"/>
              </a:rPr>
              <a:t>EAP Counselor Sessions</a:t>
            </a:r>
            <a:endParaRPr lang="en-US" sz="3200" b="1" dirty="0"/>
          </a:p>
        </p:txBody>
      </p:sp>
      <p:sp>
        <p:nvSpPr>
          <p:cNvPr id="5" name="Title 1"/>
          <p:cNvSpPr txBox="1">
            <a:spLocks/>
          </p:cNvSpPr>
          <p:nvPr/>
        </p:nvSpPr>
        <p:spPr>
          <a:xfrm>
            <a:off x="152400" y="6172200"/>
            <a:ext cx="2438400" cy="549276"/>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800" dirty="0" smtClean="0">
                <a:solidFill>
                  <a:srgbClr val="800000"/>
                </a:solidFill>
                <a:latin typeface="Gill Sans"/>
                <a:cs typeface="Gill Sans"/>
              </a:rPr>
              <a:t>(n = 43)</a:t>
            </a:r>
            <a:endParaRPr lang="en-US" sz="1800" dirty="0"/>
          </a:p>
        </p:txBody>
      </p:sp>
    </p:spTree>
    <p:extLst>
      <p:ext uri="{BB962C8B-B14F-4D97-AF65-F5344CB8AC3E}">
        <p14:creationId xmlns:p14="http://schemas.microsoft.com/office/powerpoint/2010/main" val="3136583172"/>
      </p:ext>
    </p:extLst>
  </p:cSld>
  <p:clrMapOvr>
    <a:masterClrMapping/>
  </p:clrMapOvr>
  <p:timing>
    <p:tnLst>
      <p:par>
        <p:cTn xmlns:p14="http://schemas.microsoft.com/office/powerpoint/2010/mai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r>
              <a:rPr lang="en-US" dirty="0" smtClean="0"/>
              <a:t>This rate is </a:t>
            </a:r>
            <a:r>
              <a:rPr lang="en-US" dirty="0"/>
              <a:t>calculated by dividing the total number of </a:t>
            </a:r>
            <a:r>
              <a:rPr lang="en-US" dirty="0" smtClean="0"/>
              <a:t>all five kinds of EAP organizational services combined by </a:t>
            </a:r>
            <a:r>
              <a:rPr lang="en-US" dirty="0"/>
              <a:t>the covered total lives (employees and dependents combined) and then multiplying this figure by 1,000. </a:t>
            </a:r>
            <a:endParaRPr lang="en-US" dirty="0" smtClean="0"/>
          </a:p>
          <a:p>
            <a:r>
              <a:rPr lang="en-US" b="1" dirty="0" smtClean="0"/>
              <a:t>Mean = 5.0</a:t>
            </a:r>
          </a:p>
          <a:p>
            <a:r>
              <a:rPr lang="en-US" dirty="0" smtClean="0"/>
              <a:t>On average, there were 5.0 EAP organizational services delivered per year for every 1,000 covered lives.</a:t>
            </a:r>
          </a:p>
          <a:p>
            <a:r>
              <a:rPr lang="en-US" dirty="0" smtClean="0"/>
              <a:t>Median = 1.5</a:t>
            </a:r>
          </a:p>
          <a:p>
            <a:r>
              <a:rPr lang="en-US" dirty="0" smtClean="0"/>
              <a:t>Range = 0.1 – 88.0</a:t>
            </a:r>
            <a:endParaRPr lang="en-US" dirty="0">
              <a:latin typeface="Gill Sans"/>
              <a:cs typeface="Gill Sans"/>
            </a:endParaRPr>
          </a:p>
        </p:txBody>
      </p:sp>
      <p:sp>
        <p:nvSpPr>
          <p:cNvPr id="4" name="Slide Number Placeholder 3"/>
          <p:cNvSpPr>
            <a:spLocks noGrp="1"/>
          </p:cNvSpPr>
          <p:nvPr>
            <p:ph type="sldNum" sz="quarter" idx="12"/>
          </p:nvPr>
        </p:nvSpPr>
        <p:spPr/>
        <p:txBody>
          <a:bodyPr/>
          <a:lstStyle/>
          <a:p>
            <a:fld id="{B8D52518-472C-CE45-A51C-3AA0691B0616}" type="slidenum">
              <a:rPr lang="en-US" smtClean="0"/>
              <a:pPr/>
              <a:t>86</a:t>
            </a:fld>
            <a:endParaRPr lang="en-US" dirty="0"/>
          </a:p>
        </p:txBody>
      </p:sp>
      <p:sp>
        <p:nvSpPr>
          <p:cNvPr id="6" name="Title 1"/>
          <p:cNvSpPr>
            <a:spLocks noGrp="1"/>
          </p:cNvSpPr>
          <p:nvPr>
            <p:ph type="title"/>
          </p:nvPr>
        </p:nvSpPr>
        <p:spPr>
          <a:xfrm>
            <a:off x="457200" y="304800"/>
            <a:ext cx="8229600" cy="1143000"/>
          </a:xfrm>
        </p:spPr>
        <p:txBody>
          <a:bodyPr>
            <a:normAutofit/>
          </a:bodyPr>
          <a:lstStyle/>
          <a:p>
            <a:r>
              <a:rPr lang="en-US" sz="3200" b="1" dirty="0" smtClean="0">
                <a:solidFill>
                  <a:srgbClr val="800000"/>
                </a:solidFill>
                <a:latin typeface="Gill Sans"/>
                <a:cs typeface="Gill Sans"/>
              </a:rPr>
              <a:t>Covered Lives Utilization Rate 3:  </a:t>
            </a:r>
            <a:br>
              <a:rPr lang="en-US" sz="3200" b="1" dirty="0" smtClean="0">
                <a:solidFill>
                  <a:srgbClr val="800000"/>
                </a:solidFill>
                <a:latin typeface="Gill Sans"/>
                <a:cs typeface="Gill Sans"/>
              </a:rPr>
            </a:br>
            <a:r>
              <a:rPr lang="en-US" sz="3200" b="1" dirty="0" smtClean="0">
                <a:solidFill>
                  <a:srgbClr val="800000"/>
                </a:solidFill>
                <a:latin typeface="Gill Sans"/>
                <a:cs typeface="Gill Sans"/>
              </a:rPr>
              <a:t>EAP Organizational Services Rate</a:t>
            </a:r>
            <a:endParaRPr lang="en-US" sz="3200" b="1" dirty="0"/>
          </a:p>
        </p:txBody>
      </p:sp>
      <p:sp>
        <p:nvSpPr>
          <p:cNvPr id="5" name="Title 1"/>
          <p:cNvSpPr txBox="1">
            <a:spLocks/>
          </p:cNvSpPr>
          <p:nvPr/>
        </p:nvSpPr>
        <p:spPr>
          <a:xfrm>
            <a:off x="152400" y="6166524"/>
            <a:ext cx="2438400" cy="549276"/>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800" dirty="0" smtClean="0">
                <a:solidFill>
                  <a:srgbClr val="800000"/>
                </a:solidFill>
                <a:latin typeface="Gill Sans"/>
                <a:cs typeface="Gill Sans"/>
              </a:rPr>
              <a:t>(n = 48)</a:t>
            </a:r>
            <a:endParaRPr lang="en-US" sz="1800" dirty="0"/>
          </a:p>
        </p:txBody>
      </p:sp>
    </p:spTree>
    <p:extLst>
      <p:ext uri="{BB962C8B-B14F-4D97-AF65-F5344CB8AC3E}">
        <p14:creationId xmlns:p14="http://schemas.microsoft.com/office/powerpoint/2010/main" val="383121586"/>
      </p:ext>
    </p:extLst>
  </p:cSld>
  <p:clrMapOvr>
    <a:masterClrMapping/>
  </p:clrMapOvr>
  <p:timing>
    <p:tnLst>
      <p:par>
        <p:cTn xmlns:p14="http://schemas.microsoft.com/office/powerpoint/2010/mai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en-US" dirty="0" smtClean="0"/>
              <a:t>This rate is </a:t>
            </a:r>
            <a:r>
              <a:rPr lang="en-US" dirty="0"/>
              <a:t>calculated by </a:t>
            </a:r>
            <a:r>
              <a:rPr lang="en-US" dirty="0" smtClean="0"/>
              <a:t>adding together the Covered Lives EAP counseling services rate and the Covered Lives EAP organizational services rate. </a:t>
            </a:r>
          </a:p>
          <a:p>
            <a:r>
              <a:rPr lang="en-US" b="1" dirty="0" smtClean="0"/>
              <a:t>Mean = 51.7</a:t>
            </a:r>
          </a:p>
          <a:p>
            <a:r>
              <a:rPr lang="en-US" dirty="0" smtClean="0"/>
              <a:t>On average, there were 51.7 EAP total services delivered per year for every 1,000 covered lives.</a:t>
            </a:r>
          </a:p>
          <a:p>
            <a:r>
              <a:rPr lang="en-US" dirty="0" smtClean="0"/>
              <a:t>Median = 36.9</a:t>
            </a:r>
          </a:p>
          <a:p>
            <a:r>
              <a:rPr lang="en-US" dirty="0" smtClean="0"/>
              <a:t>Range = 0.4 – 91.5</a:t>
            </a:r>
            <a:endParaRPr lang="en-US" dirty="0">
              <a:latin typeface="Gill Sans"/>
              <a:cs typeface="Gill Sans"/>
            </a:endParaRPr>
          </a:p>
        </p:txBody>
      </p:sp>
      <p:sp>
        <p:nvSpPr>
          <p:cNvPr id="4" name="Slide Number Placeholder 3"/>
          <p:cNvSpPr>
            <a:spLocks noGrp="1"/>
          </p:cNvSpPr>
          <p:nvPr>
            <p:ph type="sldNum" sz="quarter" idx="12"/>
          </p:nvPr>
        </p:nvSpPr>
        <p:spPr/>
        <p:txBody>
          <a:bodyPr/>
          <a:lstStyle/>
          <a:p>
            <a:fld id="{B8D52518-472C-CE45-A51C-3AA0691B0616}" type="slidenum">
              <a:rPr lang="en-US" smtClean="0"/>
              <a:pPr/>
              <a:t>87</a:t>
            </a:fld>
            <a:endParaRPr lang="en-US" dirty="0"/>
          </a:p>
        </p:txBody>
      </p:sp>
      <p:sp>
        <p:nvSpPr>
          <p:cNvPr id="6" name="Title 1"/>
          <p:cNvSpPr>
            <a:spLocks noGrp="1"/>
          </p:cNvSpPr>
          <p:nvPr>
            <p:ph type="title"/>
          </p:nvPr>
        </p:nvSpPr>
        <p:spPr>
          <a:xfrm>
            <a:off x="457200" y="304800"/>
            <a:ext cx="8229600" cy="1143000"/>
          </a:xfrm>
        </p:spPr>
        <p:txBody>
          <a:bodyPr>
            <a:normAutofit/>
          </a:bodyPr>
          <a:lstStyle/>
          <a:p>
            <a:r>
              <a:rPr lang="en-US" sz="3200" b="1" dirty="0" smtClean="0">
                <a:solidFill>
                  <a:srgbClr val="800000"/>
                </a:solidFill>
                <a:latin typeface="Gill Sans"/>
                <a:cs typeface="Gill Sans"/>
              </a:rPr>
              <a:t>Covered Lives Utilization Rate 4:  </a:t>
            </a:r>
            <a:br>
              <a:rPr lang="en-US" sz="3200" b="1" dirty="0" smtClean="0">
                <a:solidFill>
                  <a:srgbClr val="800000"/>
                </a:solidFill>
                <a:latin typeface="Gill Sans"/>
                <a:cs typeface="Gill Sans"/>
              </a:rPr>
            </a:br>
            <a:r>
              <a:rPr lang="en-US" sz="3200" b="1" dirty="0" smtClean="0">
                <a:solidFill>
                  <a:srgbClr val="800000"/>
                </a:solidFill>
                <a:latin typeface="Gill Sans"/>
                <a:cs typeface="Gill Sans"/>
              </a:rPr>
              <a:t>All EAP Services Rate</a:t>
            </a:r>
            <a:endParaRPr lang="en-US" sz="3200" b="1" dirty="0"/>
          </a:p>
        </p:txBody>
      </p:sp>
      <p:sp>
        <p:nvSpPr>
          <p:cNvPr id="5" name="Title 1"/>
          <p:cNvSpPr txBox="1">
            <a:spLocks/>
          </p:cNvSpPr>
          <p:nvPr/>
        </p:nvSpPr>
        <p:spPr>
          <a:xfrm>
            <a:off x="152400" y="6172200"/>
            <a:ext cx="2438400" cy="549276"/>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800" dirty="0" smtClean="0">
                <a:solidFill>
                  <a:srgbClr val="800000"/>
                </a:solidFill>
                <a:latin typeface="Gill Sans"/>
                <a:cs typeface="Gill Sans"/>
              </a:rPr>
              <a:t>(n = 38)</a:t>
            </a:r>
            <a:endParaRPr lang="en-US" sz="1800" dirty="0"/>
          </a:p>
        </p:txBody>
      </p:sp>
    </p:spTree>
    <p:extLst>
      <p:ext uri="{BB962C8B-B14F-4D97-AF65-F5344CB8AC3E}">
        <p14:creationId xmlns:p14="http://schemas.microsoft.com/office/powerpoint/2010/main" val="656195271"/>
      </p:ext>
    </p:extLst>
  </p:cSld>
  <p:clrMapOvr>
    <a:masterClrMapping/>
  </p:clrMapOvr>
  <p:timing>
    <p:tnLst>
      <p:par>
        <p:cTn xmlns:p14="http://schemas.microsoft.com/office/powerpoint/2010/mai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r>
              <a:rPr lang="en-US" dirty="0" smtClean="0"/>
              <a:t>This rate is </a:t>
            </a:r>
            <a:r>
              <a:rPr lang="en-US" dirty="0"/>
              <a:t>calculated by dividing the total number of </a:t>
            </a:r>
            <a:r>
              <a:rPr lang="en-US" dirty="0" smtClean="0"/>
              <a:t>all four kinds of Work/Life services combined by </a:t>
            </a:r>
            <a:r>
              <a:rPr lang="en-US" dirty="0"/>
              <a:t>the covered total lives (employees and dependents combined) and then multiplying this figure by 1,000. </a:t>
            </a:r>
            <a:endParaRPr lang="en-US" dirty="0" smtClean="0"/>
          </a:p>
          <a:p>
            <a:r>
              <a:rPr lang="en-US" b="1" dirty="0" smtClean="0"/>
              <a:t>Mean = 6.9</a:t>
            </a:r>
          </a:p>
          <a:p>
            <a:r>
              <a:rPr lang="en-US" dirty="0" smtClean="0"/>
              <a:t>On average, there were 6.9 Work</a:t>
            </a:r>
            <a:r>
              <a:rPr lang="en-US" dirty="0"/>
              <a:t>-</a:t>
            </a:r>
            <a:r>
              <a:rPr lang="en-US" dirty="0" smtClean="0"/>
              <a:t>Life services delivered per year for every 100 covered lives.</a:t>
            </a:r>
          </a:p>
          <a:p>
            <a:r>
              <a:rPr lang="en-US" dirty="0" smtClean="0"/>
              <a:t>Median = 2.0</a:t>
            </a:r>
          </a:p>
          <a:p>
            <a:r>
              <a:rPr lang="en-US" dirty="0" smtClean="0"/>
              <a:t>Range = 0.1 – 91.5</a:t>
            </a:r>
            <a:endParaRPr lang="en-US" dirty="0">
              <a:latin typeface="Gill Sans"/>
              <a:cs typeface="Gill Sans"/>
            </a:endParaRPr>
          </a:p>
        </p:txBody>
      </p:sp>
      <p:sp>
        <p:nvSpPr>
          <p:cNvPr id="4" name="Slide Number Placeholder 3"/>
          <p:cNvSpPr>
            <a:spLocks noGrp="1"/>
          </p:cNvSpPr>
          <p:nvPr>
            <p:ph type="sldNum" sz="quarter" idx="12"/>
          </p:nvPr>
        </p:nvSpPr>
        <p:spPr/>
        <p:txBody>
          <a:bodyPr/>
          <a:lstStyle/>
          <a:p>
            <a:fld id="{B8D52518-472C-CE45-A51C-3AA0691B0616}" type="slidenum">
              <a:rPr lang="en-US" smtClean="0"/>
              <a:pPr/>
              <a:t>88</a:t>
            </a:fld>
            <a:endParaRPr lang="en-US" dirty="0"/>
          </a:p>
        </p:txBody>
      </p:sp>
      <p:sp>
        <p:nvSpPr>
          <p:cNvPr id="6" name="Title 1"/>
          <p:cNvSpPr>
            <a:spLocks noGrp="1"/>
          </p:cNvSpPr>
          <p:nvPr>
            <p:ph type="title"/>
          </p:nvPr>
        </p:nvSpPr>
        <p:spPr>
          <a:xfrm>
            <a:off x="457200" y="304800"/>
            <a:ext cx="8229600" cy="1143000"/>
          </a:xfrm>
        </p:spPr>
        <p:txBody>
          <a:bodyPr>
            <a:normAutofit/>
          </a:bodyPr>
          <a:lstStyle/>
          <a:p>
            <a:r>
              <a:rPr lang="en-US" sz="3200" b="1" dirty="0" smtClean="0">
                <a:solidFill>
                  <a:srgbClr val="800000"/>
                </a:solidFill>
                <a:latin typeface="Gill Sans"/>
                <a:cs typeface="Gill Sans"/>
              </a:rPr>
              <a:t>Covered Lives Utilization Rate 5:  </a:t>
            </a:r>
            <a:br>
              <a:rPr lang="en-US" sz="3200" b="1" dirty="0" smtClean="0">
                <a:solidFill>
                  <a:srgbClr val="800000"/>
                </a:solidFill>
                <a:latin typeface="Gill Sans"/>
                <a:cs typeface="Gill Sans"/>
              </a:rPr>
            </a:br>
            <a:r>
              <a:rPr lang="en-US" sz="3200" b="1" dirty="0" smtClean="0">
                <a:solidFill>
                  <a:srgbClr val="800000"/>
                </a:solidFill>
                <a:latin typeface="Gill Sans"/>
                <a:cs typeface="Gill Sans"/>
              </a:rPr>
              <a:t>Work-Life Services Rate</a:t>
            </a:r>
            <a:endParaRPr lang="en-US" sz="3200" b="1" dirty="0"/>
          </a:p>
        </p:txBody>
      </p:sp>
      <p:sp>
        <p:nvSpPr>
          <p:cNvPr id="5" name="Title 1"/>
          <p:cNvSpPr txBox="1">
            <a:spLocks/>
          </p:cNvSpPr>
          <p:nvPr/>
        </p:nvSpPr>
        <p:spPr>
          <a:xfrm>
            <a:off x="152400" y="6172200"/>
            <a:ext cx="2438400" cy="549276"/>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800" dirty="0" smtClean="0">
                <a:solidFill>
                  <a:srgbClr val="800000"/>
                </a:solidFill>
                <a:latin typeface="Gill Sans"/>
                <a:cs typeface="Gill Sans"/>
              </a:rPr>
              <a:t>(n = 33)</a:t>
            </a:r>
            <a:endParaRPr lang="en-US" sz="1800" dirty="0"/>
          </a:p>
        </p:txBody>
      </p:sp>
    </p:spTree>
    <p:extLst>
      <p:ext uri="{BB962C8B-B14F-4D97-AF65-F5344CB8AC3E}">
        <p14:creationId xmlns:p14="http://schemas.microsoft.com/office/powerpoint/2010/main" val="2808533032"/>
      </p:ext>
    </p:extLst>
  </p:cSld>
  <p:clrMapOvr>
    <a:masterClrMapping/>
  </p:clrMapOvr>
  <p:timing>
    <p:tnLst>
      <p:par>
        <p:cTn xmlns:p14="http://schemas.microsoft.com/office/powerpoint/2010/mai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smtClean="0"/>
              <a:t>This rate is </a:t>
            </a:r>
            <a:r>
              <a:rPr lang="en-US" dirty="0"/>
              <a:t>calculated by </a:t>
            </a:r>
            <a:r>
              <a:rPr lang="en-US" dirty="0" smtClean="0"/>
              <a:t>adding together the Covered Lives All EAP services rate and the Covered Lives Work</a:t>
            </a:r>
            <a:r>
              <a:rPr lang="en-US" dirty="0"/>
              <a:t>-</a:t>
            </a:r>
            <a:r>
              <a:rPr lang="en-US" dirty="0" smtClean="0"/>
              <a:t>Life  services rate.</a:t>
            </a:r>
          </a:p>
          <a:p>
            <a:r>
              <a:rPr lang="en-US" b="1" dirty="0" smtClean="0"/>
              <a:t>Mean = 65.4</a:t>
            </a:r>
          </a:p>
          <a:p>
            <a:r>
              <a:rPr lang="en-US" dirty="0" smtClean="0"/>
              <a:t>On average, there were 65.4 total services for EAP and Work-Life delivered per year for every 100 covered lives.</a:t>
            </a:r>
          </a:p>
          <a:p>
            <a:r>
              <a:rPr lang="en-US" dirty="0" smtClean="0"/>
              <a:t>Median = 43.2</a:t>
            </a:r>
          </a:p>
          <a:p>
            <a:r>
              <a:rPr lang="en-US" dirty="0" smtClean="0"/>
              <a:t>Range = 0.1 – 372.3</a:t>
            </a:r>
            <a:endParaRPr lang="en-US" dirty="0">
              <a:latin typeface="Gill Sans"/>
              <a:cs typeface="Gill Sans"/>
            </a:endParaRPr>
          </a:p>
        </p:txBody>
      </p:sp>
      <p:sp>
        <p:nvSpPr>
          <p:cNvPr id="4" name="Slide Number Placeholder 3"/>
          <p:cNvSpPr>
            <a:spLocks noGrp="1"/>
          </p:cNvSpPr>
          <p:nvPr>
            <p:ph type="sldNum" sz="quarter" idx="12"/>
          </p:nvPr>
        </p:nvSpPr>
        <p:spPr/>
        <p:txBody>
          <a:bodyPr/>
          <a:lstStyle/>
          <a:p>
            <a:fld id="{B8D52518-472C-CE45-A51C-3AA0691B0616}" type="slidenum">
              <a:rPr lang="en-US" smtClean="0"/>
              <a:pPr/>
              <a:t>89</a:t>
            </a:fld>
            <a:endParaRPr lang="en-US" dirty="0"/>
          </a:p>
        </p:txBody>
      </p:sp>
      <p:sp>
        <p:nvSpPr>
          <p:cNvPr id="6" name="Title 1"/>
          <p:cNvSpPr>
            <a:spLocks noGrp="1"/>
          </p:cNvSpPr>
          <p:nvPr>
            <p:ph type="title"/>
          </p:nvPr>
        </p:nvSpPr>
        <p:spPr>
          <a:xfrm>
            <a:off x="457200" y="304800"/>
            <a:ext cx="8229600" cy="1143000"/>
          </a:xfrm>
        </p:spPr>
        <p:txBody>
          <a:bodyPr>
            <a:normAutofit/>
          </a:bodyPr>
          <a:lstStyle/>
          <a:p>
            <a:r>
              <a:rPr lang="en-US" sz="3200" b="1" dirty="0" smtClean="0">
                <a:solidFill>
                  <a:srgbClr val="800000"/>
                </a:solidFill>
                <a:latin typeface="Gill Sans"/>
                <a:cs typeface="Gill Sans"/>
              </a:rPr>
              <a:t>Covered Lives Utilization Rate 6:  </a:t>
            </a:r>
            <a:br>
              <a:rPr lang="en-US" sz="3200" b="1" dirty="0" smtClean="0">
                <a:solidFill>
                  <a:srgbClr val="800000"/>
                </a:solidFill>
                <a:latin typeface="Gill Sans"/>
                <a:cs typeface="Gill Sans"/>
              </a:rPr>
            </a:br>
            <a:r>
              <a:rPr lang="en-US" sz="3200" b="1" dirty="0" smtClean="0">
                <a:solidFill>
                  <a:srgbClr val="800000"/>
                </a:solidFill>
                <a:latin typeface="Gill Sans"/>
                <a:cs typeface="Gill Sans"/>
              </a:rPr>
              <a:t>All EAP &amp; Work-Life Services Rate</a:t>
            </a:r>
            <a:endParaRPr lang="en-US" sz="3200" b="1" dirty="0"/>
          </a:p>
        </p:txBody>
      </p:sp>
      <p:sp>
        <p:nvSpPr>
          <p:cNvPr id="5" name="Title 1"/>
          <p:cNvSpPr txBox="1">
            <a:spLocks/>
          </p:cNvSpPr>
          <p:nvPr/>
        </p:nvSpPr>
        <p:spPr>
          <a:xfrm>
            <a:off x="152400" y="6172200"/>
            <a:ext cx="2438400" cy="549276"/>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800" dirty="0" smtClean="0">
                <a:solidFill>
                  <a:srgbClr val="800000"/>
                </a:solidFill>
                <a:latin typeface="Gill Sans"/>
                <a:cs typeface="Gill Sans"/>
              </a:rPr>
              <a:t>(n = 28)</a:t>
            </a:r>
            <a:endParaRPr lang="en-US" sz="1800" dirty="0"/>
          </a:p>
        </p:txBody>
      </p:sp>
    </p:spTree>
    <p:extLst>
      <p:ext uri="{BB962C8B-B14F-4D97-AF65-F5344CB8AC3E}">
        <p14:creationId xmlns:p14="http://schemas.microsoft.com/office/powerpoint/2010/main" val="168210190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solidFill>
                  <a:srgbClr val="800000"/>
                </a:solidFill>
                <a:latin typeface="Gill Sans"/>
                <a:cs typeface="Gill Sans"/>
              </a:rPr>
              <a:t>Survey Questions in 8 </a:t>
            </a:r>
            <a:r>
              <a:rPr lang="en-US" sz="3200" b="1" dirty="0">
                <a:solidFill>
                  <a:srgbClr val="800000"/>
                </a:solidFill>
                <a:latin typeface="Gill Sans"/>
                <a:cs typeface="Gill Sans"/>
              </a:rPr>
              <a:t>C</a:t>
            </a:r>
            <a:r>
              <a:rPr lang="en-US" sz="3200" b="1" dirty="0" smtClean="0">
                <a:solidFill>
                  <a:srgbClr val="800000"/>
                </a:solidFill>
                <a:latin typeface="Gill Sans"/>
                <a:cs typeface="Gill Sans"/>
              </a:rPr>
              <a:t>ategories</a:t>
            </a:r>
            <a:endParaRPr lang="en-US" sz="3200" b="1" dirty="0">
              <a:solidFill>
                <a:srgbClr val="800000"/>
              </a:solidFill>
              <a:latin typeface="Gill Sans"/>
              <a:cs typeface="Gill Sans"/>
            </a:endParaRPr>
          </a:p>
        </p:txBody>
      </p:sp>
      <p:sp>
        <p:nvSpPr>
          <p:cNvPr id="3" name="Content Placeholder 2"/>
          <p:cNvSpPr>
            <a:spLocks noGrp="1"/>
          </p:cNvSpPr>
          <p:nvPr>
            <p:ph idx="1"/>
          </p:nvPr>
        </p:nvSpPr>
        <p:spPr>
          <a:xfrm>
            <a:off x="609600" y="1219200"/>
            <a:ext cx="8229600" cy="4525963"/>
          </a:xfrm>
        </p:spPr>
        <p:txBody>
          <a:bodyPr>
            <a:normAutofit lnSpcReduction="10000"/>
          </a:bodyPr>
          <a:lstStyle/>
          <a:p>
            <a:pPr marL="514350" indent="-514350">
              <a:buFont typeface="+mj-lt"/>
              <a:buAutoNum type="arabicPeriod"/>
            </a:pPr>
            <a:endParaRPr lang="en-US" sz="2800" dirty="0" smtClean="0">
              <a:latin typeface="Gill Sans"/>
              <a:cs typeface="Gill Sans"/>
            </a:endParaRPr>
          </a:p>
          <a:p>
            <a:pPr marL="514350" indent="-514350">
              <a:buFont typeface="+mj-lt"/>
              <a:buAutoNum type="arabicPeriod"/>
            </a:pPr>
            <a:r>
              <a:rPr lang="en-US" sz="2800" dirty="0" smtClean="0">
                <a:latin typeface="Gill Sans"/>
                <a:cs typeface="Gill Sans"/>
              </a:rPr>
              <a:t>Corporate </a:t>
            </a:r>
            <a:r>
              <a:rPr lang="en-US" sz="2800" dirty="0">
                <a:latin typeface="Gill Sans"/>
                <a:cs typeface="Gill Sans"/>
              </a:rPr>
              <a:t>Structure</a:t>
            </a:r>
          </a:p>
          <a:p>
            <a:pPr marL="514350" indent="-514350">
              <a:buFont typeface="+mj-lt"/>
              <a:buAutoNum type="arabicPeriod"/>
            </a:pPr>
            <a:r>
              <a:rPr lang="en-US" sz="2800" dirty="0">
                <a:latin typeface="Gill Sans"/>
                <a:cs typeface="Gill Sans"/>
              </a:rPr>
              <a:t>Staffing</a:t>
            </a:r>
          </a:p>
          <a:p>
            <a:pPr marL="514350" indent="-514350">
              <a:buFont typeface="+mj-lt"/>
              <a:buAutoNum type="arabicPeriod"/>
            </a:pPr>
            <a:r>
              <a:rPr lang="en-US" sz="2800" dirty="0">
                <a:latin typeface="Gill Sans"/>
                <a:cs typeface="Gill Sans"/>
              </a:rPr>
              <a:t>Client Companies </a:t>
            </a:r>
            <a:endParaRPr lang="en-US" sz="2800" dirty="0" smtClean="0">
              <a:latin typeface="Gill Sans"/>
              <a:cs typeface="Gill Sans"/>
            </a:endParaRPr>
          </a:p>
          <a:p>
            <a:pPr marL="514350" indent="-514350">
              <a:buFont typeface="+mj-lt"/>
              <a:buAutoNum type="arabicPeriod"/>
            </a:pPr>
            <a:r>
              <a:rPr lang="en-US" sz="2800" dirty="0" smtClean="0">
                <a:latin typeface="Gill Sans"/>
                <a:cs typeface="Gill Sans"/>
              </a:rPr>
              <a:t>Utilization </a:t>
            </a:r>
            <a:r>
              <a:rPr lang="en-US" sz="2800" dirty="0">
                <a:latin typeface="Gill Sans"/>
                <a:cs typeface="Gill Sans"/>
              </a:rPr>
              <a:t>Metrics</a:t>
            </a:r>
          </a:p>
          <a:p>
            <a:pPr marL="514350" indent="-514350">
              <a:buFont typeface="+mj-lt"/>
              <a:buAutoNum type="arabicPeriod"/>
            </a:pPr>
            <a:r>
              <a:rPr lang="en-US" sz="2800" dirty="0">
                <a:latin typeface="Gill Sans"/>
                <a:cs typeface="Gill Sans"/>
              </a:rPr>
              <a:t>Survey Tools &amp; Outcomes</a:t>
            </a:r>
          </a:p>
          <a:p>
            <a:pPr marL="514350" indent="-514350">
              <a:buFont typeface="+mj-lt"/>
              <a:buAutoNum type="arabicPeriod"/>
            </a:pPr>
            <a:r>
              <a:rPr lang="en-US" sz="2800" dirty="0">
                <a:latin typeface="Gill Sans"/>
                <a:cs typeface="Gill Sans"/>
              </a:rPr>
              <a:t>Business Management</a:t>
            </a:r>
          </a:p>
          <a:p>
            <a:pPr marL="514350" indent="-514350">
              <a:buFont typeface="+mj-lt"/>
              <a:buAutoNum type="arabicPeriod"/>
            </a:pPr>
            <a:r>
              <a:rPr lang="en-US" sz="2800" dirty="0">
                <a:latin typeface="Gill Sans"/>
                <a:cs typeface="Gill Sans"/>
              </a:rPr>
              <a:t>Business Development</a:t>
            </a:r>
          </a:p>
          <a:p>
            <a:pPr marL="514350" indent="-514350">
              <a:buFont typeface="+mj-lt"/>
              <a:buAutoNum type="arabicPeriod"/>
            </a:pPr>
            <a:r>
              <a:rPr lang="en-US" sz="2800" dirty="0">
                <a:latin typeface="Gill Sans"/>
                <a:cs typeface="Gill Sans"/>
              </a:rPr>
              <a:t>Forecasting the Future of EAP </a:t>
            </a:r>
          </a:p>
          <a:p>
            <a:endParaRPr lang="en-US" dirty="0"/>
          </a:p>
        </p:txBody>
      </p:sp>
      <p:sp>
        <p:nvSpPr>
          <p:cNvPr id="4" name="Slide Number Placeholder 4"/>
          <p:cNvSpPr>
            <a:spLocks noGrp="1"/>
          </p:cNvSpPr>
          <p:nvPr>
            <p:ph type="sldNum" sz="quarter" idx="12"/>
          </p:nvPr>
        </p:nvSpPr>
        <p:spPr>
          <a:xfrm>
            <a:off x="6553200" y="6356351"/>
            <a:ext cx="2133600" cy="365125"/>
          </a:xfrm>
        </p:spPr>
        <p:txBody>
          <a:bodyPr/>
          <a:lstStyle/>
          <a:p>
            <a:fld id="{B8D52518-472C-CE45-A51C-3AA0691B0616}" type="slidenum">
              <a:rPr lang="en-US" smtClean="0"/>
              <a:pPr/>
              <a:t>9</a:t>
            </a:fld>
            <a:endParaRPr lang="en-US" dirty="0"/>
          </a:p>
        </p:txBody>
      </p:sp>
      <p:sp>
        <p:nvSpPr>
          <p:cNvPr id="5" name="TextBox 4"/>
          <p:cNvSpPr txBox="1"/>
          <p:nvPr/>
        </p:nvSpPr>
        <p:spPr>
          <a:xfrm>
            <a:off x="6096001" y="2362200"/>
            <a:ext cx="2438400" cy="1569660"/>
          </a:xfrm>
          <a:prstGeom prst="rect">
            <a:avLst/>
          </a:prstGeom>
          <a:noFill/>
          <a:ln>
            <a:solidFill>
              <a:schemeClr val="tx2"/>
            </a:solidFill>
          </a:ln>
        </p:spPr>
        <p:txBody>
          <a:bodyPr wrap="square" rtlCol="0">
            <a:spAutoFit/>
          </a:bodyPr>
          <a:lstStyle/>
          <a:p>
            <a:r>
              <a:rPr lang="en-US" dirty="0" smtClean="0"/>
              <a:t>157 total unique </a:t>
            </a:r>
          </a:p>
          <a:p>
            <a:r>
              <a:rPr lang="en-US" dirty="0" smtClean="0"/>
              <a:t>data points if all </a:t>
            </a:r>
          </a:p>
          <a:p>
            <a:r>
              <a:rPr lang="en-US" dirty="0" smtClean="0"/>
              <a:t>44 items fully answered</a:t>
            </a:r>
            <a:endParaRPr lang="en-US" dirty="0"/>
          </a:p>
        </p:txBody>
      </p:sp>
    </p:spTree>
    <p:extLst>
      <p:ext uri="{BB962C8B-B14F-4D97-AF65-F5344CB8AC3E}">
        <p14:creationId xmlns:p14="http://schemas.microsoft.com/office/powerpoint/2010/main" val="4165800108"/>
      </p:ext>
    </p:extLst>
  </p:cSld>
  <p:clrMapOvr>
    <a:masterClrMapping/>
  </p:clrMapOvr>
  <p:timing>
    <p:tnLst>
      <p:par>
        <p:cTn xmlns:p14="http://schemas.microsoft.com/office/powerpoint/2010/mai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33600"/>
            <a:ext cx="8229600" cy="1143000"/>
          </a:xfrm>
        </p:spPr>
        <p:txBody>
          <a:bodyPr>
            <a:normAutofit fontScale="90000"/>
          </a:bodyPr>
          <a:lstStyle/>
          <a:p>
            <a:r>
              <a:rPr lang="en-US" b="1" smtClean="0">
                <a:solidFill>
                  <a:srgbClr val="800000"/>
                </a:solidFill>
                <a:latin typeface="Gill Sans"/>
                <a:cs typeface="Gill Sans"/>
              </a:rPr>
              <a:t>Results – Part 8 </a:t>
            </a:r>
            <a:r>
              <a:rPr lang="en-US" b="1" dirty="0">
                <a:solidFill>
                  <a:srgbClr val="800000"/>
                </a:solidFill>
                <a:latin typeface="Gill Sans"/>
                <a:cs typeface="Gill Sans"/>
              </a:rPr>
              <a:t/>
            </a:r>
            <a:br>
              <a:rPr lang="en-US" b="1" dirty="0">
                <a:solidFill>
                  <a:srgbClr val="800000"/>
                </a:solidFill>
                <a:latin typeface="Gill Sans"/>
                <a:cs typeface="Gill Sans"/>
              </a:rPr>
            </a:br>
            <a:r>
              <a:rPr lang="en-US" sz="6000" b="1" dirty="0" smtClean="0">
                <a:solidFill>
                  <a:srgbClr val="800000"/>
                </a:solidFill>
                <a:latin typeface="Gill Sans"/>
                <a:cs typeface="Gill Sans"/>
              </a:rPr>
              <a:t/>
            </a:r>
            <a:br>
              <a:rPr lang="en-US" sz="6000" b="1" dirty="0" smtClean="0">
                <a:solidFill>
                  <a:srgbClr val="800000"/>
                </a:solidFill>
                <a:latin typeface="Gill Sans"/>
                <a:cs typeface="Gill Sans"/>
              </a:rPr>
            </a:br>
            <a:r>
              <a:rPr lang="en-US" sz="6000" b="1" dirty="0" smtClean="0">
                <a:solidFill>
                  <a:srgbClr val="800000"/>
                </a:solidFill>
                <a:latin typeface="Gill Sans"/>
                <a:cs typeface="Gill Sans"/>
              </a:rPr>
              <a:t>Survey Tools and Outcomes</a:t>
            </a:r>
            <a:br>
              <a:rPr lang="en-US" sz="6000" b="1" dirty="0" smtClean="0">
                <a:solidFill>
                  <a:srgbClr val="800000"/>
                </a:solidFill>
                <a:latin typeface="Gill Sans"/>
                <a:cs typeface="Gill Sans"/>
              </a:rPr>
            </a:br>
            <a:r>
              <a:rPr lang="en-US" sz="6000" b="1" dirty="0" smtClean="0">
                <a:solidFill>
                  <a:srgbClr val="800000"/>
                </a:solidFill>
                <a:latin typeface="Gill Sans"/>
                <a:cs typeface="Gill Sans"/>
              </a:rPr>
              <a:t/>
            </a:r>
            <a:br>
              <a:rPr lang="en-US" sz="6000" b="1" dirty="0" smtClean="0">
                <a:solidFill>
                  <a:srgbClr val="800000"/>
                </a:solidFill>
                <a:latin typeface="Gill Sans"/>
                <a:cs typeface="Gill Sans"/>
              </a:rPr>
            </a:br>
            <a:endParaRPr lang="en-US" sz="2200" dirty="0"/>
          </a:p>
        </p:txBody>
      </p:sp>
      <p:sp>
        <p:nvSpPr>
          <p:cNvPr id="5" name="Slide Number Placeholder 4"/>
          <p:cNvSpPr>
            <a:spLocks noGrp="1"/>
          </p:cNvSpPr>
          <p:nvPr>
            <p:ph type="sldNum" sz="quarter" idx="12"/>
          </p:nvPr>
        </p:nvSpPr>
        <p:spPr/>
        <p:txBody>
          <a:bodyPr/>
          <a:lstStyle/>
          <a:p>
            <a:fld id="{B8D52518-472C-CE45-A51C-3AA0691B0616}" type="slidenum">
              <a:rPr lang="en-US" smtClean="0"/>
              <a:pPr/>
              <a:t>90</a:t>
            </a:fld>
            <a:endParaRPr lang="en-US" dirty="0"/>
          </a:p>
        </p:txBody>
      </p:sp>
      <p:sp>
        <p:nvSpPr>
          <p:cNvPr id="4" name="Rectangle 3"/>
          <p:cNvSpPr/>
          <p:nvPr/>
        </p:nvSpPr>
        <p:spPr>
          <a:xfrm>
            <a:off x="990600" y="4343400"/>
            <a:ext cx="7315200" cy="1569660"/>
          </a:xfrm>
          <a:prstGeom prst="rect">
            <a:avLst/>
          </a:prstGeom>
        </p:spPr>
        <p:txBody>
          <a:bodyPr wrap="square">
            <a:spAutoFit/>
          </a:bodyPr>
          <a:lstStyle/>
          <a:p>
            <a:r>
              <a:rPr lang="en-US" dirty="0" smtClean="0"/>
              <a:t>RQ8. Surveys </a:t>
            </a:r>
            <a:r>
              <a:rPr lang="en-US" dirty="0"/>
              <a:t>– How are follow-up surveys conducted at external EAP vendors and what are the average levels of user satisfaction and key outcomes? </a:t>
            </a:r>
          </a:p>
        </p:txBody>
      </p:sp>
    </p:spTree>
    <p:extLst>
      <p:ext uri="{BB962C8B-B14F-4D97-AF65-F5344CB8AC3E}">
        <p14:creationId xmlns:p14="http://schemas.microsoft.com/office/powerpoint/2010/main" val="4149714331"/>
      </p:ext>
    </p:extLst>
  </p:cSld>
  <p:clrMapOvr>
    <a:masterClrMapping/>
  </p:clrMapOvr>
  <p:timing>
    <p:tnLst>
      <p:par>
        <p:cTn xmlns:p14="http://schemas.microsoft.com/office/powerpoint/2010/mai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3200" b="1" dirty="0" smtClean="0">
                <a:solidFill>
                  <a:srgbClr val="800000"/>
                </a:solidFill>
                <a:latin typeface="Gill Sans"/>
                <a:cs typeface="Gill Sans"/>
              </a:rPr>
              <a:t>Survey Activity: Sample Size</a:t>
            </a:r>
            <a:endParaRPr lang="en-US" sz="3200" b="1" dirty="0"/>
          </a:p>
        </p:txBody>
      </p:sp>
      <p:sp>
        <p:nvSpPr>
          <p:cNvPr id="5" name="Slide Number Placeholder 4"/>
          <p:cNvSpPr>
            <a:spLocks noGrp="1"/>
          </p:cNvSpPr>
          <p:nvPr>
            <p:ph type="sldNum" sz="quarter" idx="12"/>
          </p:nvPr>
        </p:nvSpPr>
        <p:spPr/>
        <p:txBody>
          <a:bodyPr/>
          <a:lstStyle/>
          <a:p>
            <a:fld id="{B8D52518-472C-CE45-A51C-3AA0691B0616}" type="slidenum">
              <a:rPr lang="en-US" smtClean="0"/>
              <a:pPr/>
              <a:t>91</a:t>
            </a:fld>
            <a:endParaRPr lang="en-US" dirty="0"/>
          </a:p>
        </p:txBody>
      </p:sp>
      <p:sp>
        <p:nvSpPr>
          <p:cNvPr id="7" name="Content Placeholder 3"/>
          <p:cNvSpPr>
            <a:spLocks noGrp="1"/>
          </p:cNvSpPr>
          <p:nvPr>
            <p:ph sz="half" idx="4294967295"/>
          </p:nvPr>
        </p:nvSpPr>
        <p:spPr>
          <a:xfrm>
            <a:off x="496636" y="1143000"/>
            <a:ext cx="8202736" cy="3962399"/>
          </a:xfrm>
          <a:prstGeom prst="rect">
            <a:avLst/>
          </a:prstGeom>
        </p:spPr>
        <p:txBody>
          <a:bodyPr>
            <a:noAutofit/>
          </a:bodyPr>
          <a:lstStyle/>
          <a:p>
            <a:pPr marL="0" indent="0">
              <a:buNone/>
            </a:pPr>
            <a:r>
              <a:rPr lang="en-US" sz="2800" i="1" dirty="0">
                <a:latin typeface="Gill Sans"/>
                <a:cs typeface="Gill Sans"/>
              </a:rPr>
              <a:t>For your book of business during the 2011 year, how many users of your EAP participated in a survey that assessed their satisfaction with the service and other outcomes?  For example, 2,000 surveys were completed either online, by phone or a hard copy. </a:t>
            </a:r>
            <a:endParaRPr lang="en-US" sz="2800" i="1" dirty="0" smtClean="0">
              <a:latin typeface="Gill Sans"/>
              <a:cs typeface="Gill Sans"/>
            </a:endParaRPr>
          </a:p>
          <a:p>
            <a:pPr marL="0" indent="0">
              <a:buNone/>
            </a:pPr>
            <a:endParaRPr lang="en-US" sz="2800" i="1" dirty="0" smtClean="0">
              <a:latin typeface="Gill Sans"/>
              <a:cs typeface="Gill Sans"/>
            </a:endParaRPr>
          </a:p>
          <a:p>
            <a:pPr marL="0" lvl="6" indent="0" algn="ctr">
              <a:buNone/>
            </a:pPr>
            <a:r>
              <a:rPr lang="en-US" sz="4000" dirty="0" smtClean="0">
                <a:latin typeface="Gill Sans"/>
                <a:cs typeface="Gill Sans"/>
              </a:rPr>
              <a:t>2,255 mean           647 median</a:t>
            </a:r>
          </a:p>
          <a:p>
            <a:pPr marL="0" lvl="6" indent="0" algn="ctr">
              <a:buNone/>
            </a:pPr>
            <a:r>
              <a:rPr lang="en-US" sz="4000" dirty="0" smtClean="0">
                <a:latin typeface="Gill Sans"/>
                <a:cs typeface="Gill Sans"/>
              </a:rPr>
              <a:t>Range 4 – 26,580</a:t>
            </a:r>
          </a:p>
          <a:p>
            <a:pPr marL="0" lvl="6" indent="0" algn="ctr">
              <a:buNone/>
            </a:pPr>
            <a:endParaRPr lang="en-US" dirty="0" smtClean="0">
              <a:latin typeface="Gill Sans"/>
              <a:cs typeface="Gill Sans"/>
            </a:endParaRPr>
          </a:p>
        </p:txBody>
      </p:sp>
      <p:sp>
        <p:nvSpPr>
          <p:cNvPr id="8" name="Rectangle 7"/>
          <p:cNvSpPr/>
          <p:nvPr/>
        </p:nvSpPr>
        <p:spPr>
          <a:xfrm>
            <a:off x="152400" y="6248400"/>
            <a:ext cx="943212" cy="369332"/>
          </a:xfrm>
          <a:prstGeom prst="rect">
            <a:avLst/>
          </a:prstGeom>
        </p:spPr>
        <p:txBody>
          <a:bodyPr wrap="none">
            <a:spAutoFit/>
          </a:bodyPr>
          <a:lstStyle/>
          <a:p>
            <a:r>
              <a:rPr lang="en-US" sz="1800" dirty="0">
                <a:solidFill>
                  <a:srgbClr val="800000"/>
                </a:solidFill>
                <a:latin typeface="Gill Sans"/>
                <a:cs typeface="Gill Sans"/>
              </a:rPr>
              <a:t>(n = </a:t>
            </a:r>
            <a:r>
              <a:rPr lang="en-US" sz="1800" dirty="0" smtClean="0">
                <a:solidFill>
                  <a:srgbClr val="800000"/>
                </a:solidFill>
                <a:latin typeface="Gill Sans"/>
                <a:cs typeface="Gill Sans"/>
              </a:rPr>
              <a:t>59)</a:t>
            </a:r>
            <a:endParaRPr lang="en-US" sz="1800" dirty="0"/>
          </a:p>
        </p:txBody>
      </p:sp>
    </p:spTree>
    <p:extLst>
      <p:ext uri="{BB962C8B-B14F-4D97-AF65-F5344CB8AC3E}">
        <p14:creationId xmlns:p14="http://schemas.microsoft.com/office/powerpoint/2010/main" val="2746582424"/>
      </p:ext>
    </p:extLst>
  </p:cSld>
  <p:clrMapOvr>
    <a:masterClrMapping/>
  </p:clrMapOvr>
  <p:timing>
    <p:tnLst>
      <p:par>
        <p:cTn xmlns:p14="http://schemas.microsoft.com/office/powerpoint/2010/mai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3200" b="1" dirty="0" smtClean="0">
                <a:solidFill>
                  <a:srgbClr val="800000"/>
                </a:solidFill>
                <a:latin typeface="Gill Sans"/>
                <a:cs typeface="Gill Sans"/>
              </a:rPr>
              <a:t>Survey Activity: Sample Size as Percentage of Counselor Cases</a:t>
            </a:r>
            <a:endParaRPr lang="en-US" sz="3200" b="1" dirty="0"/>
          </a:p>
        </p:txBody>
      </p:sp>
      <p:sp>
        <p:nvSpPr>
          <p:cNvPr id="5" name="Slide Number Placeholder 4"/>
          <p:cNvSpPr>
            <a:spLocks noGrp="1"/>
          </p:cNvSpPr>
          <p:nvPr>
            <p:ph type="sldNum" sz="quarter" idx="12"/>
          </p:nvPr>
        </p:nvSpPr>
        <p:spPr/>
        <p:txBody>
          <a:bodyPr/>
          <a:lstStyle/>
          <a:p>
            <a:fld id="{B8D52518-472C-CE45-A51C-3AA0691B0616}" type="slidenum">
              <a:rPr lang="en-US" smtClean="0"/>
              <a:pPr/>
              <a:t>92</a:t>
            </a:fld>
            <a:endParaRPr lang="en-US" dirty="0"/>
          </a:p>
        </p:txBody>
      </p:sp>
      <p:sp>
        <p:nvSpPr>
          <p:cNvPr id="7" name="Content Placeholder 3"/>
          <p:cNvSpPr>
            <a:spLocks noGrp="1"/>
          </p:cNvSpPr>
          <p:nvPr>
            <p:ph sz="half" idx="4294967295"/>
          </p:nvPr>
        </p:nvSpPr>
        <p:spPr>
          <a:xfrm>
            <a:off x="450829" y="1524000"/>
            <a:ext cx="8202736" cy="3962399"/>
          </a:xfrm>
          <a:prstGeom prst="rect">
            <a:avLst/>
          </a:prstGeom>
        </p:spPr>
        <p:txBody>
          <a:bodyPr>
            <a:noAutofit/>
          </a:bodyPr>
          <a:lstStyle/>
          <a:p>
            <a:pPr marL="0" lvl="6" indent="0" algn="ctr">
              <a:buNone/>
            </a:pPr>
            <a:endParaRPr lang="en-US" dirty="0" smtClean="0">
              <a:latin typeface="Gill Sans"/>
              <a:cs typeface="Gill Sans"/>
            </a:endParaRPr>
          </a:p>
          <a:p>
            <a:r>
              <a:rPr lang="en-US" dirty="0">
                <a:latin typeface="+mj-lt"/>
              </a:rPr>
              <a:t>When divided into the mean number of EAP </a:t>
            </a:r>
            <a:r>
              <a:rPr lang="en-US" dirty="0" smtClean="0">
                <a:latin typeface="+mj-lt"/>
              </a:rPr>
              <a:t>counselor cases</a:t>
            </a:r>
            <a:r>
              <a:rPr lang="en-US" dirty="0">
                <a:latin typeface="+mj-lt"/>
              </a:rPr>
              <a:t>, the mean number of surveys conducted represented </a:t>
            </a:r>
            <a:r>
              <a:rPr lang="en-US" b="1" dirty="0">
                <a:latin typeface="+mj-lt"/>
              </a:rPr>
              <a:t>8% </a:t>
            </a:r>
            <a:r>
              <a:rPr lang="en-US" dirty="0">
                <a:latin typeface="+mj-lt"/>
              </a:rPr>
              <a:t>of the EAP </a:t>
            </a:r>
            <a:r>
              <a:rPr lang="en-US" dirty="0" smtClean="0">
                <a:latin typeface="+mj-lt"/>
              </a:rPr>
              <a:t>users.</a:t>
            </a:r>
          </a:p>
          <a:p>
            <a:endParaRPr lang="en-US" dirty="0">
              <a:latin typeface="+mj-lt"/>
            </a:endParaRPr>
          </a:p>
          <a:p>
            <a:pPr marL="0" indent="0" algn="ctr">
              <a:buNone/>
            </a:pPr>
            <a:r>
              <a:rPr lang="en-US" sz="2800" dirty="0" smtClean="0">
                <a:latin typeface="+mj-lt"/>
              </a:rPr>
              <a:t>(m = 2,488 surveys </a:t>
            </a:r>
            <a:r>
              <a:rPr lang="en-US" sz="2800" dirty="0">
                <a:latin typeface="+mj-lt"/>
              </a:rPr>
              <a:t>divided by m</a:t>
            </a:r>
            <a:r>
              <a:rPr lang="en-US" sz="2800" dirty="0" smtClean="0">
                <a:latin typeface="+mj-lt"/>
              </a:rPr>
              <a:t> = 30,139 </a:t>
            </a:r>
            <a:r>
              <a:rPr lang="en-US" sz="2800" dirty="0">
                <a:latin typeface="+mj-lt"/>
              </a:rPr>
              <a:t>EAP cases</a:t>
            </a:r>
            <a:r>
              <a:rPr lang="en-US" sz="2800" dirty="0" smtClean="0">
                <a:latin typeface="+mj-lt"/>
              </a:rPr>
              <a:t>)</a:t>
            </a:r>
          </a:p>
          <a:p>
            <a:endParaRPr lang="en-US" dirty="0" smtClean="0">
              <a:latin typeface="+mj-lt"/>
            </a:endParaRPr>
          </a:p>
          <a:p>
            <a:r>
              <a:rPr lang="en-US" dirty="0" smtClean="0">
                <a:latin typeface="+mj-lt"/>
                <a:cs typeface="Gill Sans"/>
              </a:rPr>
              <a:t> Thus, about 1 in every 12 users was surveyed. </a:t>
            </a:r>
          </a:p>
          <a:p>
            <a:endParaRPr lang="en-US" sz="2400" dirty="0" smtClean="0"/>
          </a:p>
        </p:txBody>
      </p:sp>
      <p:sp>
        <p:nvSpPr>
          <p:cNvPr id="8" name="Rectangle 7"/>
          <p:cNvSpPr/>
          <p:nvPr/>
        </p:nvSpPr>
        <p:spPr>
          <a:xfrm>
            <a:off x="152400" y="6248400"/>
            <a:ext cx="943212" cy="369332"/>
          </a:xfrm>
          <a:prstGeom prst="rect">
            <a:avLst/>
          </a:prstGeom>
        </p:spPr>
        <p:txBody>
          <a:bodyPr wrap="none">
            <a:spAutoFit/>
          </a:bodyPr>
          <a:lstStyle/>
          <a:p>
            <a:r>
              <a:rPr lang="en-US" sz="1800" dirty="0">
                <a:solidFill>
                  <a:srgbClr val="800000"/>
                </a:solidFill>
                <a:latin typeface="Gill Sans"/>
                <a:cs typeface="Gill Sans"/>
              </a:rPr>
              <a:t>(n = </a:t>
            </a:r>
            <a:r>
              <a:rPr lang="en-US" sz="1800" dirty="0" smtClean="0">
                <a:solidFill>
                  <a:srgbClr val="800000"/>
                </a:solidFill>
                <a:latin typeface="Gill Sans"/>
                <a:cs typeface="Gill Sans"/>
              </a:rPr>
              <a:t>45)</a:t>
            </a:r>
            <a:endParaRPr lang="en-US" sz="1800" dirty="0"/>
          </a:p>
        </p:txBody>
      </p:sp>
    </p:spTree>
    <p:extLst>
      <p:ext uri="{BB962C8B-B14F-4D97-AF65-F5344CB8AC3E}">
        <p14:creationId xmlns:p14="http://schemas.microsoft.com/office/powerpoint/2010/main" val="3309029796"/>
      </p:ext>
    </p:extLst>
  </p:cSld>
  <p:clrMapOvr>
    <a:masterClrMapping/>
  </p:clrMapOvr>
  <p:timing>
    <p:tnLst>
      <p:par>
        <p:cTn xmlns:p14="http://schemas.microsoft.com/office/powerpoint/2010/mai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solidFill>
                  <a:srgbClr val="800000"/>
                </a:solidFill>
                <a:latin typeface="Gill Sans"/>
                <a:cs typeface="Gill Sans"/>
              </a:rPr>
              <a:t>Use of Research-Validated </a:t>
            </a:r>
            <a:br>
              <a:rPr lang="en-US" sz="3200" b="1" dirty="0" smtClean="0">
                <a:solidFill>
                  <a:srgbClr val="800000"/>
                </a:solidFill>
                <a:latin typeface="Gill Sans"/>
                <a:cs typeface="Gill Sans"/>
              </a:rPr>
            </a:br>
            <a:r>
              <a:rPr lang="en-US" sz="3200" b="1" dirty="0" smtClean="0">
                <a:solidFill>
                  <a:srgbClr val="800000"/>
                </a:solidFill>
                <a:latin typeface="Gill Sans"/>
                <a:cs typeface="Gill Sans"/>
              </a:rPr>
              <a:t>Outcome Measurement Tools</a:t>
            </a:r>
            <a:endParaRPr lang="en-US" sz="3200" b="1" dirty="0"/>
          </a:p>
        </p:txBody>
      </p:sp>
      <p:sp>
        <p:nvSpPr>
          <p:cNvPr id="5" name="Slide Number Placeholder 4"/>
          <p:cNvSpPr>
            <a:spLocks noGrp="1"/>
          </p:cNvSpPr>
          <p:nvPr>
            <p:ph type="sldNum" sz="quarter" idx="12"/>
          </p:nvPr>
        </p:nvSpPr>
        <p:spPr/>
        <p:txBody>
          <a:bodyPr/>
          <a:lstStyle/>
          <a:p>
            <a:fld id="{B8D52518-472C-CE45-A51C-3AA0691B0616}" type="slidenum">
              <a:rPr lang="en-US" smtClean="0"/>
              <a:pPr/>
              <a:t>93</a:t>
            </a:fld>
            <a:endParaRPr lang="en-US" dirty="0"/>
          </a:p>
        </p:txBody>
      </p:sp>
      <p:sp>
        <p:nvSpPr>
          <p:cNvPr id="7" name="Rectangle 6"/>
          <p:cNvSpPr/>
          <p:nvPr/>
        </p:nvSpPr>
        <p:spPr>
          <a:xfrm>
            <a:off x="152400" y="6259811"/>
            <a:ext cx="943212" cy="369332"/>
          </a:xfrm>
          <a:prstGeom prst="rect">
            <a:avLst/>
          </a:prstGeom>
        </p:spPr>
        <p:txBody>
          <a:bodyPr wrap="none">
            <a:spAutoFit/>
          </a:bodyPr>
          <a:lstStyle/>
          <a:p>
            <a:r>
              <a:rPr lang="en-US" sz="1800" dirty="0">
                <a:solidFill>
                  <a:srgbClr val="800000"/>
                </a:solidFill>
                <a:latin typeface="Gill Sans"/>
                <a:cs typeface="Gill Sans"/>
              </a:rPr>
              <a:t>(n = </a:t>
            </a:r>
            <a:r>
              <a:rPr lang="en-US" sz="1800" dirty="0" smtClean="0">
                <a:solidFill>
                  <a:srgbClr val="800000"/>
                </a:solidFill>
                <a:latin typeface="Gill Sans"/>
                <a:cs typeface="Gill Sans"/>
              </a:rPr>
              <a:t>62)</a:t>
            </a:r>
            <a:endParaRPr lang="en-US" sz="1800" dirty="0"/>
          </a:p>
        </p:txBody>
      </p:sp>
      <p:graphicFrame>
        <p:nvGraphicFramePr>
          <p:cNvPr id="3" name="Chart 2"/>
          <p:cNvGraphicFramePr/>
          <p:nvPr>
            <p:extLst>
              <p:ext uri="{D42A27DB-BD31-4B8C-83A1-F6EECF244321}">
                <p14:modId xmlns:p14="http://schemas.microsoft.com/office/powerpoint/2010/main" val="1308198463"/>
              </p:ext>
            </p:extLst>
          </p:nvPr>
        </p:nvGraphicFramePr>
        <p:xfrm>
          <a:off x="1905000" y="1905000"/>
          <a:ext cx="7848600" cy="5197476"/>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angle 3"/>
          <p:cNvSpPr/>
          <p:nvPr/>
        </p:nvSpPr>
        <p:spPr>
          <a:xfrm>
            <a:off x="457200" y="1417638"/>
            <a:ext cx="8077200" cy="1384995"/>
          </a:xfrm>
          <a:prstGeom prst="rect">
            <a:avLst/>
          </a:prstGeom>
        </p:spPr>
        <p:txBody>
          <a:bodyPr wrap="square">
            <a:spAutoFit/>
          </a:bodyPr>
          <a:lstStyle/>
          <a:p>
            <a:pPr marL="0" indent="0">
              <a:buNone/>
            </a:pPr>
            <a:r>
              <a:rPr lang="en-US" sz="2800" i="1" dirty="0">
                <a:latin typeface="Gill Sans"/>
                <a:cs typeface="Gill Sans"/>
              </a:rPr>
              <a:t>On your follow-up surveys, did you incorporate items from a standardized and research-validated tool to measure outcomes after use of the EAP? </a:t>
            </a:r>
          </a:p>
        </p:txBody>
      </p:sp>
      <p:sp>
        <p:nvSpPr>
          <p:cNvPr id="6" name="TextBox 5"/>
          <p:cNvSpPr txBox="1"/>
          <p:nvPr/>
        </p:nvSpPr>
        <p:spPr>
          <a:xfrm>
            <a:off x="533400" y="3581400"/>
            <a:ext cx="3024836" cy="1200328"/>
          </a:xfrm>
          <a:prstGeom prst="rect">
            <a:avLst/>
          </a:prstGeom>
          <a:noFill/>
        </p:spPr>
        <p:txBody>
          <a:bodyPr wrap="none" rtlCol="0">
            <a:spAutoFit/>
          </a:bodyPr>
          <a:lstStyle/>
          <a:p>
            <a:r>
              <a:rPr lang="en-US" dirty="0" smtClean="0">
                <a:ln>
                  <a:solidFill>
                    <a:srgbClr val="1F497D"/>
                  </a:solidFill>
                </a:ln>
              </a:rPr>
              <a:t>Less than half of </a:t>
            </a:r>
          </a:p>
          <a:p>
            <a:r>
              <a:rPr lang="en-US" dirty="0" smtClean="0">
                <a:ln>
                  <a:solidFill>
                    <a:srgbClr val="1F497D"/>
                  </a:solidFill>
                </a:ln>
              </a:rPr>
              <a:t>EAPs used validated </a:t>
            </a:r>
          </a:p>
          <a:p>
            <a:r>
              <a:rPr lang="en-US" dirty="0" smtClean="0">
                <a:ln>
                  <a:solidFill>
                    <a:srgbClr val="1F497D"/>
                  </a:solidFill>
                </a:ln>
              </a:rPr>
              <a:t>survey tools</a:t>
            </a:r>
            <a:endParaRPr lang="en-US" dirty="0">
              <a:ln>
                <a:solidFill>
                  <a:srgbClr val="1F497D"/>
                </a:solidFill>
              </a:ln>
            </a:endParaRPr>
          </a:p>
        </p:txBody>
      </p:sp>
    </p:spTree>
    <p:extLst>
      <p:ext uri="{BB962C8B-B14F-4D97-AF65-F5344CB8AC3E}">
        <p14:creationId xmlns:p14="http://schemas.microsoft.com/office/powerpoint/2010/main" val="635550203"/>
      </p:ext>
    </p:extLst>
  </p:cSld>
  <p:clrMapOvr>
    <a:masterClrMapping/>
  </p:clrMapOvr>
  <p:timing>
    <p:tnLst>
      <p:par>
        <p:cTn xmlns:p14="http://schemas.microsoft.com/office/powerpoint/2010/mai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a:bodyPr>
          <a:lstStyle/>
          <a:p>
            <a:r>
              <a:rPr lang="en-US" sz="3200" b="1" dirty="0" smtClean="0">
                <a:solidFill>
                  <a:srgbClr val="800000"/>
                </a:solidFill>
                <a:latin typeface="Gill Sans"/>
                <a:cs typeface="Gill Sans"/>
              </a:rPr>
              <a:t>Validated Survey Measurement Tools</a:t>
            </a:r>
            <a:endParaRPr lang="en-US" sz="3200" b="1" dirty="0"/>
          </a:p>
        </p:txBody>
      </p:sp>
      <p:sp>
        <p:nvSpPr>
          <p:cNvPr id="5" name="Slide Number Placeholder 4"/>
          <p:cNvSpPr>
            <a:spLocks noGrp="1"/>
          </p:cNvSpPr>
          <p:nvPr>
            <p:ph type="sldNum" sz="quarter" idx="12"/>
          </p:nvPr>
        </p:nvSpPr>
        <p:spPr/>
        <p:txBody>
          <a:bodyPr/>
          <a:lstStyle/>
          <a:p>
            <a:fld id="{B8D52518-472C-CE45-A51C-3AA0691B0616}" type="slidenum">
              <a:rPr lang="en-US" smtClean="0"/>
              <a:pPr/>
              <a:t>94</a:t>
            </a:fld>
            <a:endParaRPr lang="en-US" dirty="0"/>
          </a:p>
        </p:txBody>
      </p:sp>
      <p:sp>
        <p:nvSpPr>
          <p:cNvPr id="7" name="Content Placeholder 3"/>
          <p:cNvSpPr>
            <a:spLocks noGrp="1"/>
          </p:cNvSpPr>
          <p:nvPr>
            <p:ph sz="half" idx="4294967295"/>
          </p:nvPr>
        </p:nvSpPr>
        <p:spPr>
          <a:xfrm>
            <a:off x="457200" y="1371600"/>
            <a:ext cx="8481595" cy="3962399"/>
          </a:xfrm>
          <a:prstGeom prst="rect">
            <a:avLst/>
          </a:prstGeom>
        </p:spPr>
        <p:txBody>
          <a:bodyPr>
            <a:noAutofit/>
          </a:bodyPr>
          <a:lstStyle/>
          <a:p>
            <a:pPr marL="0" indent="0">
              <a:buNone/>
            </a:pPr>
            <a:r>
              <a:rPr lang="en-US" sz="2800" dirty="0" smtClean="0">
                <a:latin typeface="Gill Sans"/>
                <a:cs typeface="Gill Sans"/>
              </a:rPr>
              <a:t>Of the 25 companies that used Validated Tools:</a:t>
            </a:r>
          </a:p>
          <a:p>
            <a:pPr marL="0" indent="0">
              <a:buNone/>
            </a:pPr>
            <a:endParaRPr lang="en-US" sz="2800" dirty="0">
              <a:latin typeface="Gill Sans"/>
              <a:cs typeface="Gill Sans"/>
            </a:endParaRPr>
          </a:p>
          <a:p>
            <a:pPr marL="457200" lvl="1" indent="0">
              <a:buNone/>
            </a:pPr>
            <a:r>
              <a:rPr lang="en-US" sz="2400" dirty="0" smtClean="0">
                <a:latin typeface="Gill Sans"/>
                <a:cs typeface="Gill Sans"/>
              </a:rPr>
              <a:t>36%  Other:  </a:t>
            </a:r>
            <a:r>
              <a:rPr lang="en-US" sz="2400" dirty="0">
                <a:latin typeface="Gill Sans"/>
                <a:cs typeface="Gill Sans"/>
              </a:rPr>
              <a:t>mostly internally developed tools</a:t>
            </a:r>
          </a:p>
          <a:p>
            <a:pPr marL="457200" lvl="1" indent="0">
              <a:buNone/>
            </a:pPr>
            <a:r>
              <a:rPr lang="en-US" sz="2400" dirty="0" smtClean="0">
                <a:latin typeface="Gill Sans"/>
                <a:cs typeface="Gill Sans"/>
              </a:rPr>
              <a:t>28%  </a:t>
            </a:r>
            <a:r>
              <a:rPr lang="en-US" sz="2400" i="1" dirty="0" smtClean="0">
                <a:latin typeface="Gill Sans"/>
                <a:cs typeface="Gill Sans"/>
              </a:rPr>
              <a:t>Workplace </a:t>
            </a:r>
            <a:r>
              <a:rPr lang="en-US" sz="2400" i="1" dirty="0">
                <a:latin typeface="Gill Sans"/>
                <a:cs typeface="Gill Sans"/>
              </a:rPr>
              <a:t>Outcome </a:t>
            </a:r>
            <a:r>
              <a:rPr lang="en-US" sz="2400" i="1" dirty="0" smtClean="0">
                <a:latin typeface="Gill Sans"/>
                <a:cs typeface="Gill Sans"/>
              </a:rPr>
              <a:t>Suite (WOS) </a:t>
            </a:r>
            <a:endParaRPr lang="en-US" sz="2400" i="1" dirty="0">
              <a:latin typeface="Gill Sans"/>
              <a:cs typeface="Gill Sans"/>
            </a:endParaRPr>
          </a:p>
          <a:p>
            <a:pPr marL="457200" lvl="1" indent="0">
              <a:buNone/>
            </a:pPr>
            <a:r>
              <a:rPr lang="en-US" sz="2400" dirty="0" smtClean="0">
                <a:latin typeface="Gill Sans"/>
                <a:cs typeface="Gill Sans"/>
              </a:rPr>
              <a:t>20%  </a:t>
            </a:r>
            <a:r>
              <a:rPr lang="en-US" sz="2400" i="1" dirty="0" smtClean="0">
                <a:latin typeface="Gill Sans"/>
                <a:cs typeface="Gill Sans"/>
              </a:rPr>
              <a:t>Stanford </a:t>
            </a:r>
            <a:r>
              <a:rPr lang="en-US" sz="2400" i="1" dirty="0">
                <a:latin typeface="Gill Sans"/>
                <a:cs typeface="Gill Sans"/>
              </a:rPr>
              <a:t>Presenteeism Scale </a:t>
            </a:r>
          </a:p>
          <a:p>
            <a:pPr marL="457200" lvl="1" indent="0">
              <a:buNone/>
            </a:pPr>
            <a:r>
              <a:rPr lang="en-US" sz="2400" dirty="0" smtClean="0">
                <a:latin typeface="Gill Sans"/>
                <a:cs typeface="Gill Sans"/>
              </a:rPr>
              <a:t>20%  </a:t>
            </a:r>
            <a:r>
              <a:rPr lang="en-US" sz="2400" i="1" dirty="0" smtClean="0">
                <a:latin typeface="Gill Sans"/>
                <a:cs typeface="Gill Sans"/>
              </a:rPr>
              <a:t>Health </a:t>
            </a:r>
            <a:r>
              <a:rPr lang="en-US" sz="2400" i="1" dirty="0">
                <a:latin typeface="Gill Sans"/>
                <a:cs typeface="Gill Sans"/>
              </a:rPr>
              <a:t>and Productivity </a:t>
            </a:r>
            <a:r>
              <a:rPr lang="en-US" sz="2400" i="1" dirty="0" smtClean="0">
                <a:latin typeface="Gill Sans"/>
                <a:cs typeface="Gill Sans"/>
              </a:rPr>
              <a:t>Questionnaire (HPQ) </a:t>
            </a:r>
          </a:p>
          <a:p>
            <a:pPr marL="457200" lvl="1" indent="0">
              <a:buNone/>
            </a:pPr>
            <a:r>
              <a:rPr lang="en-US" sz="2400" dirty="0" smtClean="0">
                <a:latin typeface="Gill Sans"/>
                <a:cs typeface="Gill Sans"/>
              </a:rPr>
              <a:t>16%  </a:t>
            </a:r>
            <a:r>
              <a:rPr lang="en-US" sz="2400" i="1" dirty="0" smtClean="0">
                <a:latin typeface="Gill Sans"/>
                <a:cs typeface="Gill Sans"/>
              </a:rPr>
              <a:t>Work </a:t>
            </a:r>
            <a:r>
              <a:rPr lang="en-US" sz="2400" i="1" dirty="0">
                <a:latin typeface="Gill Sans"/>
                <a:cs typeface="Gill Sans"/>
              </a:rPr>
              <a:t>Limitations Questionnaire</a:t>
            </a:r>
          </a:p>
          <a:p>
            <a:pPr marL="457200" lvl="1" indent="0">
              <a:buNone/>
            </a:pPr>
            <a:r>
              <a:rPr lang="en-US" sz="2400" dirty="0" smtClean="0">
                <a:latin typeface="Gill Sans"/>
                <a:cs typeface="Gill Sans"/>
              </a:rPr>
              <a:t>  4%  </a:t>
            </a:r>
            <a:r>
              <a:rPr lang="en-US" sz="2400" i="1" dirty="0" smtClean="0">
                <a:latin typeface="Gill Sans"/>
                <a:cs typeface="Gill Sans"/>
              </a:rPr>
              <a:t>Employer </a:t>
            </a:r>
            <a:r>
              <a:rPr lang="en-US" sz="2400" i="1" dirty="0">
                <a:latin typeface="Gill Sans"/>
                <a:cs typeface="Gill Sans"/>
              </a:rPr>
              <a:t>Measures of Productivity, </a:t>
            </a:r>
            <a:r>
              <a:rPr lang="en-US" sz="2400" i="1" dirty="0" smtClean="0">
                <a:latin typeface="Gill Sans"/>
                <a:cs typeface="Gill Sans"/>
              </a:rPr>
              <a:t> Absence </a:t>
            </a:r>
            <a:r>
              <a:rPr lang="en-US" sz="2400" i="1" dirty="0">
                <a:latin typeface="Gill Sans"/>
                <a:cs typeface="Gill Sans"/>
              </a:rPr>
              <a:t>and </a:t>
            </a:r>
            <a:r>
              <a:rPr lang="en-US" sz="2400" i="1" dirty="0" smtClean="0">
                <a:latin typeface="Gill Sans"/>
                <a:cs typeface="Gill Sans"/>
              </a:rPr>
              <a:t>Quality </a:t>
            </a:r>
          </a:p>
          <a:p>
            <a:pPr marL="457200" lvl="1" indent="0">
              <a:buNone/>
            </a:pPr>
            <a:r>
              <a:rPr lang="en-US" sz="2400" i="1" dirty="0">
                <a:latin typeface="Gill Sans"/>
                <a:cs typeface="Gill Sans"/>
              </a:rPr>
              <a:t> </a:t>
            </a:r>
            <a:r>
              <a:rPr lang="en-US" sz="2400" i="1" dirty="0" smtClean="0">
                <a:latin typeface="Gill Sans"/>
                <a:cs typeface="Gill Sans"/>
              </a:rPr>
              <a:t>          (EMPAQ)</a:t>
            </a:r>
          </a:p>
        </p:txBody>
      </p:sp>
      <p:sp>
        <p:nvSpPr>
          <p:cNvPr id="3" name="TextBox 2"/>
          <p:cNvSpPr txBox="1"/>
          <p:nvPr/>
        </p:nvSpPr>
        <p:spPr>
          <a:xfrm>
            <a:off x="533400" y="5903947"/>
            <a:ext cx="7717678" cy="461665"/>
          </a:xfrm>
          <a:prstGeom prst="rect">
            <a:avLst/>
          </a:prstGeom>
          <a:noFill/>
        </p:spPr>
        <p:txBody>
          <a:bodyPr wrap="none" rtlCol="0">
            <a:spAutoFit/>
          </a:bodyPr>
          <a:lstStyle/>
          <a:p>
            <a:r>
              <a:rPr lang="en-US" dirty="0" smtClean="0"/>
              <a:t>Variability in the number of different survey tools in use. </a:t>
            </a:r>
            <a:endParaRPr lang="en-US" dirty="0"/>
          </a:p>
        </p:txBody>
      </p:sp>
    </p:spTree>
    <p:extLst>
      <p:ext uri="{BB962C8B-B14F-4D97-AF65-F5344CB8AC3E}">
        <p14:creationId xmlns:p14="http://schemas.microsoft.com/office/powerpoint/2010/main" val="1289166140"/>
      </p:ext>
    </p:extLst>
  </p:cSld>
  <p:clrMapOvr>
    <a:masterClrMapping/>
  </p:clrMapOvr>
  <p:timing>
    <p:tnLst>
      <p:par>
        <p:cTn xmlns:p14="http://schemas.microsoft.com/office/powerpoint/2010/mai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3200" b="1" dirty="0" smtClean="0">
                <a:solidFill>
                  <a:srgbClr val="800000"/>
                </a:solidFill>
                <a:latin typeface="Gill Sans"/>
                <a:cs typeface="Gill Sans"/>
              </a:rPr>
              <a:t>Survey Satisfaction &amp; Outcome Items</a:t>
            </a:r>
            <a:endParaRPr lang="en-US" sz="3200" b="1" dirty="0"/>
          </a:p>
        </p:txBody>
      </p:sp>
      <p:sp>
        <p:nvSpPr>
          <p:cNvPr id="4" name="Content Placeholder 3"/>
          <p:cNvSpPr>
            <a:spLocks noGrp="1"/>
          </p:cNvSpPr>
          <p:nvPr>
            <p:ph sz="half" idx="2"/>
          </p:nvPr>
        </p:nvSpPr>
        <p:spPr>
          <a:xfrm>
            <a:off x="469390" y="1295400"/>
            <a:ext cx="8217409" cy="3962399"/>
          </a:xfrm>
        </p:spPr>
        <p:txBody>
          <a:bodyPr>
            <a:noAutofit/>
          </a:bodyPr>
          <a:lstStyle/>
          <a:p>
            <a:pPr marL="0" indent="0">
              <a:buNone/>
            </a:pPr>
            <a:r>
              <a:rPr lang="en-US" sz="2400" i="1" dirty="0" smtClean="0">
                <a:latin typeface="Gill Sans"/>
                <a:cs typeface="Gill Sans"/>
              </a:rPr>
              <a:t>Average </a:t>
            </a:r>
            <a:r>
              <a:rPr lang="en-US" sz="2400" i="1" dirty="0">
                <a:latin typeface="Gill Sans"/>
                <a:cs typeface="Gill Sans"/>
              </a:rPr>
              <a:t>percentage of EAP users surveyed who were </a:t>
            </a:r>
            <a:r>
              <a:rPr lang="en-US" sz="2400" b="1" i="1" dirty="0">
                <a:latin typeface="Gill Sans"/>
                <a:cs typeface="Gill Sans"/>
              </a:rPr>
              <a:t>satisfied </a:t>
            </a:r>
            <a:r>
              <a:rPr lang="en-US" sz="2400" i="1" dirty="0">
                <a:latin typeface="Gill Sans"/>
                <a:cs typeface="Gill Sans"/>
              </a:rPr>
              <a:t>with the EAP service overall. </a:t>
            </a:r>
            <a:endParaRPr lang="en-US" sz="2400" i="1" dirty="0" smtClean="0">
              <a:latin typeface="Gill Sans"/>
              <a:cs typeface="Gill Sans"/>
            </a:endParaRPr>
          </a:p>
          <a:p>
            <a:pPr marL="0" indent="0">
              <a:buNone/>
            </a:pPr>
            <a:endParaRPr lang="en-US" sz="2400" i="1" dirty="0">
              <a:latin typeface="Gill Sans"/>
              <a:cs typeface="Gill Sans"/>
            </a:endParaRPr>
          </a:p>
          <a:p>
            <a:pPr marL="0" indent="0">
              <a:buNone/>
            </a:pPr>
            <a:r>
              <a:rPr lang="en-US" sz="2400" i="1" dirty="0">
                <a:latin typeface="Gill Sans"/>
                <a:cs typeface="Gill Sans"/>
              </a:rPr>
              <a:t>Average percentage of EAP users surveyed who reported </a:t>
            </a:r>
            <a:r>
              <a:rPr lang="en-US" sz="2400" b="1" i="1" dirty="0">
                <a:latin typeface="Gill Sans"/>
                <a:cs typeface="Gill Sans"/>
              </a:rPr>
              <a:t>improvement due to counseling</a:t>
            </a:r>
            <a:r>
              <a:rPr lang="en-US" sz="2400" i="1" dirty="0">
                <a:latin typeface="Gill Sans"/>
                <a:cs typeface="Gill Sans"/>
              </a:rPr>
              <a:t>.  </a:t>
            </a:r>
            <a:endParaRPr lang="en-US" sz="2400" i="1" dirty="0" smtClean="0">
              <a:latin typeface="Gill Sans"/>
              <a:cs typeface="Gill Sans"/>
            </a:endParaRPr>
          </a:p>
          <a:p>
            <a:pPr marL="0" indent="0">
              <a:buNone/>
            </a:pPr>
            <a:endParaRPr lang="en-US" sz="2400" i="1" dirty="0">
              <a:latin typeface="Gill Sans"/>
              <a:cs typeface="Gill Sans"/>
            </a:endParaRPr>
          </a:p>
          <a:p>
            <a:pPr marL="0" indent="0">
              <a:buNone/>
            </a:pPr>
            <a:r>
              <a:rPr lang="en-US" sz="2400" i="1" dirty="0">
                <a:latin typeface="Gill Sans"/>
                <a:cs typeface="Gill Sans"/>
              </a:rPr>
              <a:t>Average percentage of EAP users surveyed who reported </a:t>
            </a:r>
            <a:r>
              <a:rPr lang="en-US" sz="2400" b="1" i="1" dirty="0">
                <a:latin typeface="Gill Sans"/>
                <a:cs typeface="Gill Sans"/>
              </a:rPr>
              <a:t>improvement in work performance or productivity</a:t>
            </a:r>
            <a:r>
              <a:rPr lang="en-US" sz="2400" i="1" dirty="0" smtClean="0">
                <a:latin typeface="Gill Sans"/>
                <a:cs typeface="Gill Sans"/>
              </a:rPr>
              <a:t>.</a:t>
            </a:r>
          </a:p>
          <a:p>
            <a:pPr marL="0" indent="0">
              <a:buNone/>
            </a:pPr>
            <a:endParaRPr lang="en-US" sz="2400" i="1" dirty="0">
              <a:latin typeface="Gill Sans"/>
              <a:cs typeface="Gill Sans"/>
            </a:endParaRPr>
          </a:p>
          <a:p>
            <a:pPr marL="0" indent="0">
              <a:buNone/>
            </a:pPr>
            <a:r>
              <a:rPr lang="en-US" sz="2400" i="1" dirty="0">
                <a:latin typeface="Gill Sans"/>
                <a:cs typeface="Gill Sans"/>
              </a:rPr>
              <a:t>Average percentage of EAP users surveyed who reported </a:t>
            </a:r>
            <a:r>
              <a:rPr lang="en-US" sz="2400" b="1" i="1" dirty="0">
                <a:latin typeface="Gill Sans"/>
                <a:cs typeface="Gill Sans"/>
              </a:rPr>
              <a:t>improvement in work absence</a:t>
            </a:r>
            <a:r>
              <a:rPr lang="en-US" sz="2400" i="1" dirty="0">
                <a:latin typeface="Gill Sans"/>
                <a:cs typeface="Gill Sans"/>
              </a:rPr>
              <a:t>. </a:t>
            </a:r>
          </a:p>
          <a:p>
            <a:pPr marL="0" indent="0">
              <a:buNone/>
            </a:pPr>
            <a:endParaRPr lang="en-US" sz="2400" i="1" dirty="0">
              <a:latin typeface="Gill Sans"/>
              <a:cs typeface="Gill Sans"/>
            </a:endParaRPr>
          </a:p>
          <a:p>
            <a:pPr marL="0" indent="0">
              <a:buNone/>
            </a:pPr>
            <a:endParaRPr lang="en-US" sz="2400" i="1" dirty="0" smtClean="0">
              <a:latin typeface="Gill Sans"/>
              <a:cs typeface="Gill Sans"/>
            </a:endParaRPr>
          </a:p>
          <a:p>
            <a:pPr marL="0" indent="0">
              <a:buNone/>
            </a:pPr>
            <a:endParaRPr lang="en-US" sz="2400" i="1" dirty="0" smtClean="0">
              <a:latin typeface="Gill Sans"/>
              <a:cs typeface="Gill Sans"/>
            </a:endParaRPr>
          </a:p>
        </p:txBody>
      </p:sp>
      <p:sp>
        <p:nvSpPr>
          <p:cNvPr id="5" name="Slide Number Placeholder 4"/>
          <p:cNvSpPr>
            <a:spLocks noGrp="1"/>
          </p:cNvSpPr>
          <p:nvPr>
            <p:ph type="sldNum" sz="quarter" idx="12"/>
          </p:nvPr>
        </p:nvSpPr>
        <p:spPr/>
        <p:txBody>
          <a:bodyPr/>
          <a:lstStyle/>
          <a:p>
            <a:fld id="{B8D52518-472C-CE45-A51C-3AA0691B0616}" type="slidenum">
              <a:rPr lang="en-US" smtClean="0"/>
              <a:pPr/>
              <a:t>95</a:t>
            </a:fld>
            <a:endParaRPr lang="en-US" dirty="0"/>
          </a:p>
        </p:txBody>
      </p:sp>
    </p:spTree>
    <p:extLst>
      <p:ext uri="{BB962C8B-B14F-4D97-AF65-F5344CB8AC3E}">
        <p14:creationId xmlns:p14="http://schemas.microsoft.com/office/powerpoint/2010/main" val="3501399972"/>
      </p:ext>
    </p:extLst>
  </p:cSld>
  <p:clrMapOvr>
    <a:masterClrMapping/>
  </p:clrMapOvr>
  <p:timing>
    <p:tnLst>
      <p:par>
        <p:cTn xmlns:p14="http://schemas.microsoft.com/office/powerpoint/2010/mai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229600" cy="1143000"/>
          </a:xfrm>
        </p:spPr>
        <p:txBody>
          <a:bodyPr>
            <a:normAutofit fontScale="90000"/>
          </a:bodyPr>
          <a:lstStyle/>
          <a:p>
            <a:r>
              <a:rPr lang="en-US" sz="3200" b="1" dirty="0" smtClean="0">
                <a:solidFill>
                  <a:srgbClr val="800000"/>
                </a:solidFill>
                <a:latin typeface="Gill Sans"/>
                <a:cs typeface="Gill Sans"/>
              </a:rPr>
              <a:t>Levels of Satisfaction and Outcomes </a:t>
            </a:r>
            <a:br>
              <a:rPr lang="en-US" sz="3200" b="1" dirty="0" smtClean="0">
                <a:solidFill>
                  <a:srgbClr val="800000"/>
                </a:solidFill>
                <a:latin typeface="Gill Sans"/>
                <a:cs typeface="Gill Sans"/>
              </a:rPr>
            </a:br>
            <a:r>
              <a:rPr lang="en-US" sz="3200" b="1" dirty="0" smtClean="0">
                <a:solidFill>
                  <a:srgbClr val="800000"/>
                </a:solidFill>
                <a:latin typeface="Gill Sans"/>
                <a:cs typeface="Gill Sans"/>
              </a:rPr>
              <a:t>(% of Users Surveyed Book of Business)</a:t>
            </a:r>
            <a:endParaRPr lang="en-US" sz="3200" b="1" dirty="0"/>
          </a:p>
        </p:txBody>
      </p:sp>
      <p:sp>
        <p:nvSpPr>
          <p:cNvPr id="5" name="Slide Number Placeholder 4"/>
          <p:cNvSpPr>
            <a:spLocks noGrp="1"/>
          </p:cNvSpPr>
          <p:nvPr>
            <p:ph type="sldNum" sz="quarter" idx="12"/>
          </p:nvPr>
        </p:nvSpPr>
        <p:spPr/>
        <p:txBody>
          <a:bodyPr/>
          <a:lstStyle/>
          <a:p>
            <a:fld id="{B8D52518-472C-CE45-A51C-3AA0691B0616}" type="slidenum">
              <a:rPr lang="en-US" smtClean="0"/>
              <a:pPr/>
              <a:t>96</a:t>
            </a:fld>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871846379"/>
              </p:ext>
            </p:extLst>
          </p:nvPr>
        </p:nvGraphicFramePr>
        <p:xfrm>
          <a:off x="1066800" y="1676400"/>
          <a:ext cx="76200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1295400" y="6096000"/>
            <a:ext cx="7086600" cy="369332"/>
          </a:xfrm>
          <a:prstGeom prst="rect">
            <a:avLst/>
          </a:prstGeom>
          <a:noFill/>
        </p:spPr>
        <p:txBody>
          <a:bodyPr wrap="square" rtlCol="0">
            <a:spAutoFit/>
          </a:bodyPr>
          <a:lstStyle/>
          <a:p>
            <a:pPr algn="ctr"/>
            <a:r>
              <a:rPr lang="en-US" sz="1800" dirty="0" smtClean="0"/>
              <a:t>(n = 50)                 (n = 45)                (n = 39)              (n = 28)</a:t>
            </a:r>
          </a:p>
        </p:txBody>
      </p:sp>
      <p:sp>
        <p:nvSpPr>
          <p:cNvPr id="4" name="TextBox 3"/>
          <p:cNvSpPr txBox="1"/>
          <p:nvPr/>
        </p:nvSpPr>
        <p:spPr>
          <a:xfrm>
            <a:off x="0" y="1526041"/>
            <a:ext cx="8305800" cy="461665"/>
          </a:xfrm>
          <a:prstGeom prst="rect">
            <a:avLst/>
          </a:prstGeom>
          <a:noFill/>
        </p:spPr>
        <p:txBody>
          <a:bodyPr wrap="square" rtlCol="0">
            <a:spAutoFit/>
          </a:bodyPr>
          <a:lstStyle/>
          <a:p>
            <a:r>
              <a:rPr lang="en-US" dirty="0" smtClean="0"/>
              <a:t> Median =     96%              88%              75%              67%</a:t>
            </a:r>
            <a:endParaRPr lang="en-US" dirty="0"/>
          </a:p>
        </p:txBody>
      </p:sp>
      <p:sp>
        <p:nvSpPr>
          <p:cNvPr id="7" name="TextBox 6"/>
          <p:cNvSpPr txBox="1"/>
          <p:nvPr/>
        </p:nvSpPr>
        <p:spPr>
          <a:xfrm>
            <a:off x="152400" y="3505200"/>
            <a:ext cx="1040068" cy="461665"/>
          </a:xfrm>
          <a:prstGeom prst="rect">
            <a:avLst/>
          </a:prstGeom>
          <a:noFill/>
        </p:spPr>
        <p:txBody>
          <a:bodyPr wrap="none" rtlCol="0">
            <a:spAutoFit/>
          </a:bodyPr>
          <a:lstStyle/>
          <a:p>
            <a:r>
              <a:rPr lang="en-US" dirty="0" smtClean="0"/>
              <a:t> Mean</a:t>
            </a:r>
            <a:endParaRPr lang="en-US" dirty="0"/>
          </a:p>
        </p:txBody>
      </p:sp>
    </p:spTree>
    <p:extLst>
      <p:ext uri="{BB962C8B-B14F-4D97-AF65-F5344CB8AC3E}">
        <p14:creationId xmlns:p14="http://schemas.microsoft.com/office/powerpoint/2010/main" val="928521281"/>
      </p:ext>
    </p:extLst>
  </p:cSld>
  <p:clrMapOvr>
    <a:masterClrMapping/>
  </p:clrMapOvr>
  <p:timing>
    <p:tnLst>
      <p:par>
        <p:cTn xmlns:p14="http://schemas.microsoft.com/office/powerpoint/2010/mai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fontScale="90000"/>
          </a:bodyPr>
          <a:lstStyle/>
          <a:p>
            <a:r>
              <a:rPr lang="en-US" sz="3200" b="1" dirty="0" smtClean="0">
                <a:solidFill>
                  <a:srgbClr val="800000"/>
                </a:solidFill>
                <a:latin typeface="Gill Sans"/>
                <a:cs typeface="Gill Sans"/>
              </a:rPr>
              <a:t>Mean Level of Satisfaction and Outcomes </a:t>
            </a:r>
            <a:br>
              <a:rPr lang="en-US" sz="3200" b="1" dirty="0" smtClean="0">
                <a:solidFill>
                  <a:srgbClr val="800000"/>
                </a:solidFill>
                <a:latin typeface="Gill Sans"/>
                <a:cs typeface="Gill Sans"/>
              </a:rPr>
            </a:br>
            <a:r>
              <a:rPr lang="en-US" sz="3200" b="1" dirty="0" smtClean="0">
                <a:solidFill>
                  <a:srgbClr val="800000"/>
                </a:solidFill>
                <a:latin typeface="Gill Sans"/>
                <a:cs typeface="Gill Sans"/>
              </a:rPr>
              <a:t> by Status of Use of Non-Use of </a:t>
            </a:r>
            <a:br>
              <a:rPr lang="en-US" sz="3200" b="1" dirty="0" smtClean="0">
                <a:solidFill>
                  <a:srgbClr val="800000"/>
                </a:solidFill>
                <a:latin typeface="Gill Sans"/>
                <a:cs typeface="Gill Sans"/>
              </a:rPr>
            </a:br>
            <a:r>
              <a:rPr lang="en-US" sz="3200" b="1" dirty="0" smtClean="0">
                <a:solidFill>
                  <a:srgbClr val="800000"/>
                </a:solidFill>
                <a:latin typeface="Gill Sans"/>
                <a:cs typeface="Gill Sans"/>
              </a:rPr>
              <a:t>Research-Validated Tools</a:t>
            </a:r>
            <a:endParaRPr lang="en-US" sz="3200" b="1" dirty="0"/>
          </a:p>
        </p:txBody>
      </p:sp>
      <p:sp>
        <p:nvSpPr>
          <p:cNvPr id="5" name="Slide Number Placeholder 4"/>
          <p:cNvSpPr>
            <a:spLocks noGrp="1"/>
          </p:cNvSpPr>
          <p:nvPr>
            <p:ph type="sldNum" sz="quarter" idx="12"/>
          </p:nvPr>
        </p:nvSpPr>
        <p:spPr/>
        <p:txBody>
          <a:bodyPr/>
          <a:lstStyle/>
          <a:p>
            <a:fld id="{B8D52518-472C-CE45-A51C-3AA0691B0616}" type="slidenum">
              <a:rPr lang="en-US" smtClean="0"/>
              <a:pPr/>
              <a:t>97</a:t>
            </a:fld>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56755448"/>
              </p:ext>
            </p:extLst>
          </p:nvPr>
        </p:nvGraphicFramePr>
        <p:xfrm>
          <a:off x="445686" y="14478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685800" y="6096000"/>
            <a:ext cx="7848600" cy="369332"/>
          </a:xfrm>
          <a:prstGeom prst="rect">
            <a:avLst/>
          </a:prstGeom>
          <a:noFill/>
        </p:spPr>
        <p:txBody>
          <a:bodyPr wrap="square" rtlCol="0">
            <a:spAutoFit/>
          </a:bodyPr>
          <a:lstStyle/>
          <a:p>
            <a:pPr algn="ctr"/>
            <a:r>
              <a:rPr lang="en-US" sz="1800" dirty="0" smtClean="0"/>
              <a:t>(n = 50)                    (n = 45)                     (n = 39)                  (n = 28)</a:t>
            </a:r>
          </a:p>
        </p:txBody>
      </p:sp>
    </p:spTree>
    <p:extLst>
      <p:ext uri="{BB962C8B-B14F-4D97-AF65-F5344CB8AC3E}">
        <p14:creationId xmlns:p14="http://schemas.microsoft.com/office/powerpoint/2010/main" val="1146607471"/>
      </p:ext>
    </p:extLst>
  </p:cSld>
  <p:clrMapOvr>
    <a:masterClrMapping/>
  </p:clrMapOvr>
  <p:timing>
    <p:tnLst>
      <p:par>
        <p:cTn xmlns:p14="http://schemas.microsoft.com/office/powerpoint/2010/mai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a:bodyPr>
          <a:lstStyle/>
          <a:p>
            <a:r>
              <a:rPr lang="en-US" sz="2400" b="1" dirty="0" smtClean="0">
                <a:solidFill>
                  <a:srgbClr val="800000"/>
                </a:solidFill>
                <a:latin typeface="Gill Sans"/>
                <a:cs typeface="Gill Sans"/>
              </a:rPr>
              <a:t>Range from Lowest to Highest in Mean Levels of Satisfaction and Outcomes (% of Users Surveyed)</a:t>
            </a:r>
            <a:endParaRPr lang="en-US" sz="2400" b="1" dirty="0"/>
          </a:p>
        </p:txBody>
      </p:sp>
      <p:sp>
        <p:nvSpPr>
          <p:cNvPr id="5" name="Slide Number Placeholder 4"/>
          <p:cNvSpPr>
            <a:spLocks noGrp="1"/>
          </p:cNvSpPr>
          <p:nvPr>
            <p:ph type="sldNum" sz="quarter" idx="12"/>
          </p:nvPr>
        </p:nvSpPr>
        <p:spPr/>
        <p:txBody>
          <a:bodyPr/>
          <a:lstStyle/>
          <a:p>
            <a:fld id="{B8D52518-472C-CE45-A51C-3AA0691B0616}" type="slidenum">
              <a:rPr lang="en-US" smtClean="0"/>
              <a:pPr/>
              <a:t>98</a:t>
            </a:fld>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188678619"/>
              </p:ext>
            </p:extLst>
          </p:nvPr>
        </p:nvGraphicFramePr>
        <p:xfrm>
          <a:off x="445686" y="14478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685800" y="6096000"/>
            <a:ext cx="7848600" cy="369332"/>
          </a:xfrm>
          <a:prstGeom prst="rect">
            <a:avLst/>
          </a:prstGeom>
          <a:noFill/>
        </p:spPr>
        <p:txBody>
          <a:bodyPr wrap="square" rtlCol="0">
            <a:spAutoFit/>
          </a:bodyPr>
          <a:lstStyle/>
          <a:p>
            <a:pPr algn="ctr"/>
            <a:r>
              <a:rPr lang="en-US" sz="1800" dirty="0" smtClean="0"/>
              <a:t>80% - 100%            56% - 100%             30% - 97%            17% - 100%</a:t>
            </a:r>
          </a:p>
        </p:txBody>
      </p:sp>
    </p:spTree>
    <p:extLst>
      <p:ext uri="{BB962C8B-B14F-4D97-AF65-F5344CB8AC3E}">
        <p14:creationId xmlns:p14="http://schemas.microsoft.com/office/powerpoint/2010/main" val="251079270"/>
      </p:ext>
    </p:extLst>
  </p:cSld>
  <p:clrMapOvr>
    <a:masterClrMapping/>
  </p:clrMapOvr>
  <p:timing>
    <p:tnLst>
      <p:par>
        <p:cTn xmlns:p14="http://schemas.microsoft.com/office/powerpoint/2010/mai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189" y="1371600"/>
            <a:ext cx="8229600" cy="1143000"/>
          </a:xfrm>
        </p:spPr>
        <p:txBody>
          <a:bodyPr>
            <a:normAutofit fontScale="90000"/>
          </a:bodyPr>
          <a:lstStyle/>
          <a:p>
            <a:r>
              <a:rPr lang="en-US" b="1" dirty="0" smtClean="0">
                <a:solidFill>
                  <a:srgbClr val="800000"/>
                </a:solidFill>
                <a:latin typeface="Gill Sans"/>
                <a:cs typeface="Gill Sans"/>
              </a:rPr>
              <a:t>Results – Part 9</a:t>
            </a:r>
            <a:br>
              <a:rPr lang="en-US" b="1" dirty="0" smtClean="0">
                <a:solidFill>
                  <a:srgbClr val="800000"/>
                </a:solidFill>
                <a:latin typeface="Gill Sans"/>
                <a:cs typeface="Gill Sans"/>
              </a:rPr>
            </a:br>
            <a:r>
              <a:rPr lang="en-US" b="1" dirty="0">
                <a:solidFill>
                  <a:srgbClr val="800000"/>
                </a:solidFill>
                <a:latin typeface="Gill Sans"/>
                <a:cs typeface="Gill Sans"/>
              </a:rPr>
              <a:t/>
            </a:r>
            <a:br>
              <a:rPr lang="en-US" b="1" dirty="0">
                <a:solidFill>
                  <a:srgbClr val="800000"/>
                </a:solidFill>
                <a:latin typeface="Gill Sans"/>
                <a:cs typeface="Gill Sans"/>
              </a:rPr>
            </a:br>
            <a:r>
              <a:rPr lang="en-US" sz="6000" b="1" dirty="0" smtClean="0">
                <a:solidFill>
                  <a:srgbClr val="800000"/>
                </a:solidFill>
                <a:latin typeface="Gill Sans"/>
                <a:cs typeface="Gill Sans"/>
              </a:rPr>
              <a:t>Group Differences</a:t>
            </a:r>
            <a:endParaRPr lang="en-US" sz="2200" dirty="0"/>
          </a:p>
        </p:txBody>
      </p:sp>
      <p:sp>
        <p:nvSpPr>
          <p:cNvPr id="5" name="Slide Number Placeholder 4"/>
          <p:cNvSpPr>
            <a:spLocks noGrp="1"/>
          </p:cNvSpPr>
          <p:nvPr>
            <p:ph type="sldNum" sz="quarter" idx="12"/>
          </p:nvPr>
        </p:nvSpPr>
        <p:spPr/>
        <p:txBody>
          <a:bodyPr/>
          <a:lstStyle/>
          <a:p>
            <a:fld id="{B8D52518-472C-CE45-A51C-3AA0691B0616}" type="slidenum">
              <a:rPr lang="en-US" smtClean="0"/>
              <a:pPr/>
              <a:t>99</a:t>
            </a:fld>
            <a:endParaRPr lang="en-US" dirty="0"/>
          </a:p>
        </p:txBody>
      </p:sp>
      <p:sp>
        <p:nvSpPr>
          <p:cNvPr id="4" name="Rectangle 3"/>
          <p:cNvSpPr/>
          <p:nvPr/>
        </p:nvSpPr>
        <p:spPr>
          <a:xfrm>
            <a:off x="965483" y="3886200"/>
            <a:ext cx="7315200" cy="1200328"/>
          </a:xfrm>
          <a:prstGeom prst="rect">
            <a:avLst/>
          </a:prstGeom>
        </p:spPr>
        <p:txBody>
          <a:bodyPr wrap="square">
            <a:spAutoFit/>
          </a:bodyPr>
          <a:lstStyle/>
          <a:p>
            <a:r>
              <a:rPr lang="en-US" dirty="0" smtClean="0"/>
              <a:t>RQ9</a:t>
            </a:r>
            <a:r>
              <a:rPr lang="en-US" dirty="0"/>
              <a:t>.</a:t>
            </a:r>
            <a:r>
              <a:rPr lang="en-US" dirty="0" smtClean="0"/>
              <a:t> </a:t>
            </a:r>
            <a:r>
              <a:rPr lang="en-US" dirty="0"/>
              <a:t>Group Differences – Do these benchmark measures differ appreciably between certain sub-groups of external EAP </a:t>
            </a:r>
            <a:r>
              <a:rPr lang="en-US" dirty="0" smtClean="0"/>
              <a:t>vendors? </a:t>
            </a:r>
            <a:endParaRPr lang="en-US" dirty="0"/>
          </a:p>
        </p:txBody>
      </p:sp>
    </p:spTree>
    <p:extLst>
      <p:ext uri="{BB962C8B-B14F-4D97-AF65-F5344CB8AC3E}">
        <p14:creationId xmlns:p14="http://schemas.microsoft.com/office/powerpoint/2010/main" val="334785423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29490</TotalTime>
  <Words>7189</Words>
  <Application>Microsoft Macintosh PowerPoint</Application>
  <PresentationFormat>On-screen Show (4:3)</PresentationFormat>
  <Paragraphs>1098</Paragraphs>
  <Slides>133</Slides>
  <Notes>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133</vt:i4>
      </vt:variant>
    </vt:vector>
  </HeadingPairs>
  <TitlesOfParts>
    <vt:vector size="135" baseType="lpstr">
      <vt:lpstr>Custom Design</vt:lpstr>
      <vt:lpstr>Document</vt:lpstr>
      <vt:lpstr> Introduction   </vt:lpstr>
      <vt:lpstr>Slide Deck Index </vt:lpstr>
      <vt:lpstr>Caution About Using the Findings</vt:lpstr>
      <vt:lpstr>Acknowledgements</vt:lpstr>
      <vt:lpstr>   NATIONAL BEHAVIORAL CONSORTIUM  INDUSTRY PROFILE OF EXTERNAL EAP VENDORS </vt:lpstr>
      <vt:lpstr>Purpose of the Study </vt:lpstr>
      <vt:lpstr>Study Sponsor - EARF</vt:lpstr>
      <vt:lpstr>Study Methodology: Survey Development</vt:lpstr>
      <vt:lpstr>Survey Questions in 8 Categories</vt:lpstr>
      <vt:lpstr>Study Methodology: Sampling Strategy</vt:lpstr>
      <vt:lpstr>Study Methodology: Summary of Sample</vt:lpstr>
      <vt:lpstr>Study Methodology: Large Market Target Sampling Results</vt:lpstr>
      <vt:lpstr>Significance of Study Sample:  N with client population data</vt:lpstr>
      <vt:lpstr>PowerPoint Presentation</vt:lpstr>
      <vt:lpstr>Significance of Study Sample:  Estimated for full N = 82  Covered Employee Calculations</vt:lpstr>
      <vt:lpstr>PowerPoint Presentation</vt:lpstr>
      <vt:lpstr>Significance of Study Sample:  Client population estimated for full N = 82</vt:lpstr>
      <vt:lpstr>  Major Findings</vt:lpstr>
      <vt:lpstr>Results by Area</vt:lpstr>
      <vt:lpstr>Results – Part 1  Company Profile</vt:lpstr>
      <vt:lpstr>Sample: Major Groups by Location</vt:lpstr>
      <vt:lpstr>Sample: Countries Represented  by Location of EAP Company HQ</vt:lpstr>
      <vt:lpstr>Tax Model</vt:lpstr>
      <vt:lpstr>Type of Business</vt:lpstr>
      <vt:lpstr>Ownership Type</vt:lpstr>
      <vt:lpstr>Years in Business</vt:lpstr>
      <vt:lpstr>Market Size</vt:lpstr>
      <vt:lpstr>Primary Services Offered</vt:lpstr>
      <vt:lpstr>Primary Services Offered - Detail </vt:lpstr>
      <vt:lpstr>Mergers &amp; Acquisitions by Market</vt:lpstr>
      <vt:lpstr>Membership in Industry Associations</vt:lpstr>
      <vt:lpstr>Company Financial Support for  Staff Development</vt:lpstr>
      <vt:lpstr>Results – Part 2  Company Size </vt:lpstr>
      <vt:lpstr>Number of Total Client Contracts in Book of Business</vt:lpstr>
      <vt:lpstr>Number of Covered Employees  in Book of Business</vt:lpstr>
      <vt:lpstr>Number of Covered Lives (Employees + Dependents) in Book of Business</vt:lpstr>
      <vt:lpstr>No. of FTE Staff Dedicated to EAP  by Market</vt:lpstr>
      <vt:lpstr>Ratio of Staff per Covered Employees</vt:lpstr>
      <vt:lpstr>Results – Part 3  Quality Indicators  </vt:lpstr>
      <vt:lpstr>Program Accredited for EAP Services by the Council on Accreditation (COA)</vt:lpstr>
      <vt:lpstr>EAP Counselors with CEAP Professional Certification by Country</vt:lpstr>
      <vt:lpstr>EAP Counselors with CEAP by Market in United States</vt:lpstr>
      <vt:lpstr>Results – Part 4  Contract Features  </vt:lpstr>
      <vt:lpstr>Product Pricing Options</vt:lpstr>
      <vt:lpstr>Average Mix of Pricing Options  Across All EAP Contracts</vt:lpstr>
      <vt:lpstr>Continuation of Clinical Cases</vt:lpstr>
      <vt:lpstr>Continuation of Counseling Cases</vt:lpstr>
      <vt:lpstr>Gatekeeper Role for EAP</vt:lpstr>
      <vt:lpstr>Client Departments with Authority for EAP Account Management</vt:lpstr>
      <vt:lpstr>Client Departments with Authority for EAP Account Management</vt:lpstr>
      <vt:lpstr>Results – Part 5  Counseling Activity   </vt:lpstr>
      <vt:lpstr>Average Number of Counseling Sessions per 1 Case</vt:lpstr>
      <vt:lpstr>Distribution of External EAP Vendors by Their Book of Business Average Number of Counseling Sessions per 1 Case </vt:lpstr>
      <vt:lpstr>Mix of Counseling Sessions Provided by EAP Staff Counselors vs.  Network Affiliate Counselors</vt:lpstr>
      <vt:lpstr>Counseling Cases Resolved  Without Referral After EAP</vt:lpstr>
      <vt:lpstr>Results – Part 6  Profile of Users</vt:lpstr>
      <vt:lpstr>Gender Mix of Users</vt:lpstr>
      <vt:lpstr>Employee Status of Users</vt:lpstr>
      <vt:lpstr>Referral Sources for Users</vt:lpstr>
      <vt:lpstr>Results – Part 7  Utilization Metrics </vt:lpstr>
      <vt:lpstr>Utilization Rates Defined</vt:lpstr>
      <vt:lpstr>Utilization Rate 1:   EAP Counselor Cases</vt:lpstr>
      <vt:lpstr>PowerPoint Presentation</vt:lpstr>
      <vt:lpstr>Benchmark Utilization Rate for   EAP Counselor Cases</vt:lpstr>
      <vt:lpstr>Utilization Rate 2:   EAP Counselor Sessions</vt:lpstr>
      <vt:lpstr>PowerPoint Presentation</vt:lpstr>
      <vt:lpstr>Utilization of Non-Counseling Services</vt:lpstr>
      <vt:lpstr>EAP Organizational Services Mix</vt:lpstr>
      <vt:lpstr>Utilization Rate 3:   EAP Organizational Services Rate</vt:lpstr>
      <vt:lpstr>PowerPoint Presentation</vt:lpstr>
      <vt:lpstr>Utilization Rate 4:   All EAP Services Rate</vt:lpstr>
      <vt:lpstr>PowerPoint Presentation</vt:lpstr>
      <vt:lpstr>Services Use Mix – EAP Counseling Sessions and EAP Organizational Services</vt:lpstr>
      <vt:lpstr>Work-Life Services Mix</vt:lpstr>
      <vt:lpstr>Utilization Rate 5:   Work-Life Services Rate</vt:lpstr>
      <vt:lpstr>PowerPoint Presentation</vt:lpstr>
      <vt:lpstr>Utilization Rate 6:   All EAP &amp; Work-Life Services Rate</vt:lpstr>
      <vt:lpstr>PowerPoint Presentation</vt:lpstr>
      <vt:lpstr>Services Use Mix – All 3 Services</vt:lpstr>
      <vt:lpstr>Benchmark Utilization Rate for   All Services Combined</vt:lpstr>
      <vt:lpstr>Utilization Rate Summary usage per 100 covered employees per year: Mean (statistical) Averages</vt:lpstr>
      <vt:lpstr>Utilization Rate Summary usage per 100 covered employees per year: Median (sample mid-point) Averages</vt:lpstr>
      <vt:lpstr>Covered LIVES Use Rates</vt:lpstr>
      <vt:lpstr>Covered Lives Utilization Rate 1:   EAP Counselor Cases</vt:lpstr>
      <vt:lpstr>Covered Lives Utilization Rate 2:   EAP Counselor Sessions</vt:lpstr>
      <vt:lpstr>Covered Lives Utilization Rate 3:   EAP Organizational Services Rate</vt:lpstr>
      <vt:lpstr>Covered Lives Utilization Rate 4:   All EAP Services Rate</vt:lpstr>
      <vt:lpstr>Covered Lives Utilization Rate 5:   Work-Life Services Rate</vt:lpstr>
      <vt:lpstr>Covered Lives Utilization Rate 6:   All EAP &amp; Work-Life Services Rate</vt:lpstr>
      <vt:lpstr>Results – Part 8   Survey Tools and Outcomes  </vt:lpstr>
      <vt:lpstr>Survey Activity: Sample Size</vt:lpstr>
      <vt:lpstr>Survey Activity: Sample Size as Percentage of Counselor Cases</vt:lpstr>
      <vt:lpstr>Use of Research-Validated  Outcome Measurement Tools</vt:lpstr>
      <vt:lpstr>Validated Survey Measurement Tools</vt:lpstr>
      <vt:lpstr>Survey Satisfaction &amp; Outcome Items</vt:lpstr>
      <vt:lpstr>Levels of Satisfaction and Outcomes  (% of Users Surveyed Book of Business)</vt:lpstr>
      <vt:lpstr>Mean Level of Satisfaction and Outcomes   by Status of Use of Non-Use of  Research-Validated Tools</vt:lpstr>
      <vt:lpstr>Range from Lowest to Highest in Mean Levels of Satisfaction and Outcomes (% of Users Surveyed)</vt:lpstr>
      <vt:lpstr>Results – Part 9  Group Differences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Dominant Pricing Model Groups  in Total Sample</vt:lpstr>
      <vt:lpstr>PowerPoint Presentation</vt:lpstr>
      <vt:lpstr>PowerPoint Presentation</vt:lpstr>
      <vt:lpstr>PowerPoint Presentation</vt:lpstr>
      <vt:lpstr>Results - Part10  Business Management </vt:lpstr>
      <vt:lpstr>Business Management:  Promotional Practices</vt:lpstr>
      <vt:lpstr>EAP Promotional Practices</vt:lpstr>
      <vt:lpstr>Business Management:  Difficulty with  Objectives with Client Company Focus</vt:lpstr>
      <vt:lpstr>Areas of Client Company Focus Difficulty</vt:lpstr>
      <vt:lpstr>Business Management: Difficulty with  Objectives for Internal Operations</vt:lpstr>
      <vt:lpstr>Areas of Internal Operations Difficulty</vt:lpstr>
      <vt:lpstr>Results – Part 11  Business Development </vt:lpstr>
      <vt:lpstr>Business Development:  Client Renewal &amp; New Contracts</vt:lpstr>
      <vt:lpstr>Factors Impacting Client Renewal  and New Sales</vt:lpstr>
      <vt:lpstr>Business Erosion: Clients Lost</vt:lpstr>
      <vt:lpstr>Factors Impacting Client Erosion</vt:lpstr>
      <vt:lpstr>Results – Part 12  The Future</vt:lpstr>
      <vt:lpstr>Seeing the   Future  Survey Question:  What is your level of optimism about the future of the external EAP industry?</vt:lpstr>
      <vt:lpstr>PowerPoint Presentation</vt:lpstr>
      <vt:lpstr>Future: Qualitative Comments Theme 1- Low Prices</vt:lpstr>
      <vt:lpstr>Future: Qualitative Comments Theme 2 – Integration and Workplace</vt:lpstr>
      <vt:lpstr>Future: Qualitative Comments Theme 3 – Adaptation to Trends</vt:lpstr>
      <vt:lpstr>  Part 3  Themes in Findings</vt:lpstr>
      <vt:lpstr>Themes in Study Findings</vt:lpstr>
      <vt:lpstr>PowerPoint Presentation</vt:lpstr>
      <vt:lpstr>PowerPoint Presentation</vt:lpstr>
      <vt:lpstr>Themes in Study Findings</vt:lpstr>
    </vt:vector>
  </TitlesOfParts>
  <Company>Attridge Studios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Tools for Demonstrating the  Value of EAPs:    The EASNA 2009 Purchaser’s Guide,  Industry Resources, and Accreditation  </dc:title>
  <dc:creator>mark attridge</dc:creator>
  <cp:lastModifiedBy>Timothy Dunn</cp:lastModifiedBy>
  <cp:revision>4479</cp:revision>
  <cp:lastPrinted>2012-09-29T18:55:44Z</cp:lastPrinted>
  <dcterms:created xsi:type="dcterms:W3CDTF">2011-10-12T16:45:45Z</dcterms:created>
  <dcterms:modified xsi:type="dcterms:W3CDTF">2013-09-11T15:55:24Z</dcterms:modified>
</cp:coreProperties>
</file>